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83" r:id="rId2"/>
    <p:sldId id="280" r:id="rId3"/>
    <p:sldId id="279" r:id="rId4"/>
    <p:sldId id="269" r:id="rId5"/>
    <p:sldId id="259" r:id="rId6"/>
    <p:sldId id="261" r:id="rId7"/>
    <p:sldId id="264" r:id="rId8"/>
    <p:sldId id="262" r:id="rId9"/>
    <p:sldId id="263" r:id="rId10"/>
    <p:sldId id="265" r:id="rId11"/>
    <p:sldId id="260" r:id="rId12"/>
    <p:sldId id="257" r:id="rId13"/>
    <p:sldId id="281" r:id="rId14"/>
    <p:sldId id="258" r:id="rId15"/>
    <p:sldId id="268" r:id="rId16"/>
    <p:sldId id="287" r:id="rId17"/>
    <p:sldId id="282" r:id="rId18"/>
    <p:sldId id="285" r:id="rId19"/>
    <p:sldId id="284" r:id="rId20"/>
    <p:sldId id="286" r:id="rId21"/>
    <p:sldId id="288" r:id="rId22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FFCCCC"/>
    <a:srgbClr val="FFFF66"/>
    <a:srgbClr val="3399FF"/>
    <a:srgbClr val="99CC00"/>
    <a:srgbClr val="0066FF"/>
    <a:srgbClr val="669900"/>
    <a:srgbClr val="FF33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97" autoAdjust="0"/>
    <p:restoredTop sz="86727" autoAdjust="0"/>
  </p:normalViewPr>
  <p:slideViewPr>
    <p:cSldViewPr>
      <p:cViewPr varScale="1">
        <p:scale>
          <a:sx n="60" d="100"/>
          <a:sy n="60" d="100"/>
        </p:scale>
        <p:origin x="12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Times New Roman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Times New Roman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Times New Roman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/>
            </a:lvl1pPr>
          </a:lstStyle>
          <a:p>
            <a:fld id="{1E2DC36B-90B8-4345-AC75-E3E9E823C68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1504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Times New Roman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Times New Roman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Times New Roman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/>
            </a:lvl1pPr>
          </a:lstStyle>
          <a:p>
            <a:fld id="{46F6D3B3-9739-42EC-8F12-888B02314EF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3278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1757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1757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1757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1757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C7EA91DB-F10F-4674-B6E3-C23864C2BB82}" type="slidenum">
              <a:rPr lang="en-US" altLang="zh-TW" sz="1200"/>
              <a:pPr eaLnBrk="1" hangingPunct="1"/>
              <a:t>15</a:t>
            </a:fld>
            <a:endParaRPr lang="en-US" altLang="zh-TW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TW" dirty="0" smtClean="0">
              <a:solidFill>
                <a:srgbClr val="333333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kumimoji="1" lang="zh-TW" altLang="zh-HK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新細明體" charset="-120"/>
                <a:cs typeface="+mn-cs"/>
              </a:rPr>
              <a:t>在處理食物前和接觸生肉後須徹底清潔雙手（用梘液洗手至少</a:t>
            </a:r>
            <a:r>
              <a:rPr kumimoji="1" lang="en-US" altLang="zh-HK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新細明體" charset="-120"/>
                <a:cs typeface="+mn-cs"/>
              </a:rPr>
              <a:t>20</a:t>
            </a:r>
            <a:r>
              <a:rPr kumimoji="1" lang="zh-TW" altLang="zh-HK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新細明體" charset="-120"/>
                <a:cs typeface="+mn-cs"/>
              </a:rPr>
              <a:t>秒）。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kumimoji="1" lang="zh-TW" altLang="zh-HK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新細明體" charset="-120"/>
                <a:cs typeface="+mn-cs"/>
              </a:rPr>
              <a:t>在處理食物後徹底清潔各種曾接觸食物的廚具、容器、工作面和設備，容易被忽略的地方包括︰砧板、鋅盤和抹布。除使用清潔劑外，可用熱水加強消毒效果。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kumimoji="1" lang="zh-TW" altLang="zh-HK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新細明體" charset="-120"/>
                <a:cs typeface="+mn-cs"/>
              </a:rPr>
              <a:t>食材在煮食前需適當清洗，尤其是生吃的蔬果需在流動的清水中徹底清洗。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zh-TW" altLang="zh-HK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新細明體" charset="-120"/>
                <a:cs typeface="+mn-cs"/>
              </a:rPr>
              <a:t>保持家居環境清潔，經常清理垃圾和積水，杜絕蚊蟲滋生。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D3B3-9739-42EC-8F12-888B02314EF7}" type="slidenum">
              <a:rPr lang="en-US" altLang="zh-TW" smtClean="0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1748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kumimoji="1" lang="zh-TW" altLang="zh-HK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新細明體" charset="-120"/>
                <a:cs typeface="+mn-cs"/>
              </a:rPr>
              <a:t>廚房應備有兩套刀具和砧板，分別用以配製即食食物和非即食食物。如只有一套刀具和砧板，則應先處理即食食物，清洗後再用來處理非即食食物。這樣可預防細菌傳到即食食物上。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kumimoji="1" lang="zh-TW" altLang="zh-HK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新細明體" charset="-120"/>
                <a:cs typeface="+mn-cs"/>
              </a:rPr>
              <a:t>在雪櫃貯存的生肉需妥善封好並分開擺放，避免觸及其他即食的食物。為免汁液滴在其他食物上，將生肉和非即食的食物放在雪櫃的較下層較為理想。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D3B3-9739-42EC-8F12-888B02314EF7}" type="slidenum">
              <a:rPr lang="en-US" altLang="zh-TW" smtClean="0"/>
              <a:pPr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731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HK" altLang="zh-HK"/>
          </a:p>
        </p:txBody>
      </p:sp>
      <p:pic>
        <p:nvPicPr>
          <p:cNvPr id="5" name="Picture 3" descr="D:\FRONTPAGE THEMES\NATURE\ANABNR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HK" altLang="zh-HK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3C5223D0-49BD-40B8-B557-0E3C1DAE05A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0713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4FB57-777D-4A8A-A37A-B031AA0BAFD5}" type="slidenum">
              <a:rPr lang="en-US" altLang="zh-TW"/>
              <a:pPr/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97113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8DFC1-9FCF-4A45-9E87-E72E08B80D35}" type="slidenum">
              <a:rPr lang="en-US" altLang="zh-TW"/>
              <a:pPr/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096120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F4F6C-1C07-495D-AF5E-CD46059E693A}" type="slidenum">
              <a:rPr lang="en-US" altLang="zh-TW"/>
              <a:pPr/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10801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800"/>
            </a:lvl1pPr>
          </a:lstStyle>
          <a:p>
            <a:fld id="{65C7A8AE-FF0D-403E-A505-2B211F96E708}" type="slidenum">
              <a:rPr lang="en-US" altLang="zh-TW" smtClean="0"/>
              <a:pPr/>
              <a:t>‹#›</a:t>
            </a:fld>
            <a:endParaRPr lang="en-US" altLang="zh-TW" sz="1400" dirty="0"/>
          </a:p>
        </p:txBody>
      </p:sp>
    </p:spTree>
    <p:extLst>
      <p:ext uri="{BB962C8B-B14F-4D97-AF65-F5344CB8AC3E}">
        <p14:creationId xmlns:p14="http://schemas.microsoft.com/office/powerpoint/2010/main" val="782202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65081-76E1-473C-8866-E2C65B9056B4}" type="slidenum">
              <a:rPr lang="en-US" altLang="zh-TW"/>
              <a:pPr/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965389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C9B63-9E55-4863-BA95-2CBE97CA25A5}" type="slidenum">
              <a:rPr lang="en-US" altLang="zh-TW"/>
              <a:pPr/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23585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0FDD97-9C73-4A9A-BAF3-3B9B135631E4}" type="slidenum">
              <a:rPr lang="en-US" altLang="zh-TW"/>
              <a:pPr/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47719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D28C6-945B-4BCE-A025-3EE02D3DA241}" type="slidenum">
              <a:rPr lang="en-US" altLang="zh-TW"/>
              <a:pPr/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69561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68B6D-7016-4846-9471-F81BC24C86F9}" type="slidenum">
              <a:rPr lang="en-US" altLang="zh-TW"/>
              <a:pPr/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83517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1CCFB-47E7-473D-88F8-565C2B9B520B}" type="slidenum">
              <a:rPr lang="en-US" altLang="zh-TW"/>
              <a:pPr/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85321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5E5D2-6163-49CD-AB15-0F42244C714F}" type="slidenum">
              <a:rPr lang="en-US" altLang="zh-TW"/>
              <a:pPr/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96969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HK" altLang="zh-HK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HK" altLang="zh-HK"/>
          </a:p>
        </p:txBody>
      </p:sp>
      <p:sp>
        <p:nvSpPr>
          <p:cNvPr id="1028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HK" altLang="zh-HK"/>
          </a:p>
        </p:txBody>
      </p:sp>
      <p:sp>
        <p:nvSpPr>
          <p:cNvPr id="1029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HK" altLang="zh-H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1033" name="Picture 9" descr="C:\Wendy\anabnr2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HK" altLang="zh-HK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800">
                <a:solidFill>
                  <a:schemeClr val="tx2"/>
                </a:solidFill>
              </a:defRPr>
            </a:lvl1pPr>
          </a:lstStyle>
          <a:p>
            <a:fld id="{E3155060-8B0B-43F6-AE24-F671AA13B957}" type="slidenum">
              <a:rPr lang="en-US" altLang="zh-TW" smtClean="0"/>
              <a:pPr/>
              <a:t>‹#›</a:t>
            </a:fld>
            <a:endParaRPr lang="en-US" altLang="zh-TW" sz="1400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26" descr="P:\HildaMa\Share\to vera\storybook graphics scan Feb2006\colored_ppt size_120dpi\pic0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1" b="21360"/>
          <a:stretch/>
        </p:blipFill>
        <p:spPr bwMode="auto">
          <a:xfrm>
            <a:off x="0" y="1560758"/>
            <a:ext cx="914400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7"/>
          <p:cNvSpPr>
            <a:spLocks noChangeArrowheads="1"/>
          </p:cNvSpPr>
          <p:nvPr/>
        </p:nvSpPr>
        <p:spPr bwMode="auto">
          <a:xfrm rot="615358">
            <a:off x="3812824" y="2782492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8000" b="1" dirty="0" smtClean="0">
                <a:solidFill>
                  <a:srgbClr val="FF99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endParaRPr lang="zh-HK" altLang="en-US" sz="8000" b="1" dirty="0" smtClean="0">
              <a:solidFill>
                <a:srgbClr val="FF990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8"/>
          <p:cNvSpPr>
            <a:spLocks noChangeArrowheads="1"/>
          </p:cNvSpPr>
          <p:nvPr/>
        </p:nvSpPr>
        <p:spPr bwMode="auto">
          <a:xfrm rot="20751981">
            <a:off x="6458513" y="2769876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8000" b="1" dirty="0" smtClean="0">
                <a:solidFill>
                  <a:srgbClr val="CC66FF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endParaRPr lang="zh-HK" altLang="en-US" sz="8000" b="1" dirty="0" smtClean="0">
              <a:solidFill>
                <a:srgbClr val="CC66FF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5"/>
          <p:cNvSpPr>
            <a:spLocks noChangeArrowheads="1"/>
          </p:cNvSpPr>
          <p:nvPr/>
        </p:nvSpPr>
        <p:spPr bwMode="auto">
          <a:xfrm rot="334861">
            <a:off x="2702609" y="2634714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8000" b="1" dirty="0" smtClean="0">
                <a:solidFill>
                  <a:srgbClr val="99CC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</a:t>
            </a:r>
            <a:endParaRPr lang="zh-HK" altLang="en-US" sz="8000" b="1" dirty="0" smtClean="0">
              <a:solidFill>
                <a:srgbClr val="99CC0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5"/>
          <p:cNvSpPr>
            <a:spLocks noChangeArrowheads="1"/>
          </p:cNvSpPr>
          <p:nvPr/>
        </p:nvSpPr>
        <p:spPr bwMode="auto">
          <a:xfrm rot="334861">
            <a:off x="5153577" y="2841919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8000" b="1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事</a:t>
            </a:r>
            <a:endParaRPr lang="zh-HK" altLang="en-US" sz="8000" b="1" dirty="0" smtClean="0">
              <a:solidFill>
                <a:srgbClr val="00B0F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6"/>
          <p:cNvSpPr>
            <a:spLocks noChangeArrowheads="1"/>
          </p:cNvSpPr>
          <p:nvPr/>
        </p:nvSpPr>
        <p:spPr bwMode="auto">
          <a:xfrm rot="21288933">
            <a:off x="1485932" y="2706057"/>
            <a:ext cx="146706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8000" b="1" dirty="0" smtClean="0">
                <a:solidFill>
                  <a:srgbClr val="FF9999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飲</a:t>
            </a:r>
            <a:r>
              <a:rPr lang="en-US" altLang="zh-TW" sz="8000" b="1" dirty="0" smtClean="0">
                <a:solidFill>
                  <a:srgbClr val="FF9999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HK" altLang="en-US" sz="8000" b="1" dirty="0" smtClean="0">
              <a:solidFill>
                <a:srgbClr val="FF9999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7003584" y="175985"/>
            <a:ext cx="23050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kumimoji="0" lang="zh-TW" altLang="en-US" sz="2400" b="1" dirty="0">
                <a:solidFill>
                  <a:srgbClr val="99CC00"/>
                </a:solidFill>
              </a:rPr>
              <a:t>滋味營養教室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69913" y="6021288"/>
            <a:ext cx="792480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None/>
              <a:defRPr/>
            </a:pPr>
            <a:r>
              <a:rPr kumimoji="0" lang="zh-TW" altLang="en-US" sz="1800" dirty="0">
                <a:solidFill>
                  <a:schemeClr val="accent5">
                    <a:lumMod val="50000"/>
                  </a:schemeClr>
                </a:solidFill>
              </a:rPr>
              <a:t>優質教育基金贊助（計劃編號</a:t>
            </a:r>
            <a:r>
              <a:rPr kumimoji="0" lang="en-US" altLang="zh-TW" sz="1800" dirty="0">
                <a:solidFill>
                  <a:schemeClr val="accent5">
                    <a:lumMod val="50000"/>
                  </a:schemeClr>
                </a:solidFill>
              </a:rPr>
              <a:t>︰2015/0252</a:t>
            </a:r>
            <a:r>
              <a:rPr kumimoji="0" lang="zh-TW" altLang="en-US" sz="1800" dirty="0">
                <a:solidFill>
                  <a:schemeClr val="accent5">
                    <a:lumMod val="50000"/>
                  </a:schemeClr>
                </a:solidFill>
              </a:rPr>
              <a:t>）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kumimoji="0" lang="zh-TW" altLang="en-US" sz="1800" dirty="0" smtClean="0">
                <a:solidFill>
                  <a:schemeClr val="accent5">
                    <a:lumMod val="50000"/>
                  </a:schemeClr>
                </a:solidFill>
              </a:rPr>
              <a:t>香港中文大學醫學院健康教育及促進健康中心製作</a:t>
            </a:r>
            <a:endParaRPr kumimoji="0" lang="en-US" altLang="zh-TW" sz="18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:\HildaMa\Share\to vera\storybook graphics scan Feb2006\colored_ppt size_120dpi\pic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746125"/>
            <a:ext cx="8640762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6372200" y="1052736"/>
            <a:ext cx="3600400" cy="3384376"/>
            <a:chOff x="6300192" y="476672"/>
            <a:chExt cx="3312368" cy="3024336"/>
          </a:xfrm>
        </p:grpSpPr>
        <p:sp>
          <p:nvSpPr>
            <p:cNvPr id="12291" name="AutoShape 3"/>
            <p:cNvSpPr>
              <a:spLocks noChangeArrowheads="1"/>
            </p:cNvSpPr>
            <p:nvPr/>
          </p:nvSpPr>
          <p:spPr bwMode="auto">
            <a:xfrm>
              <a:off x="6300192" y="476672"/>
              <a:ext cx="3312368" cy="3024336"/>
            </a:xfrm>
            <a:prstGeom prst="irregularSeal2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6804248" y="1340768"/>
              <a:ext cx="201622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r>
                <a:rPr lang="zh-TW" altLang="en-US" sz="28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環境不衞</a:t>
              </a:r>
              <a:endParaRPr lang="en-US" altLang="zh-TW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 eaLnBrk="1" hangingPunct="1">
                <a:spcBef>
                  <a:spcPts val="0"/>
                </a:spcBef>
              </a:pPr>
              <a:r>
                <a:rPr lang="zh-TW" altLang="en-US" sz="28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生，令熟</a:t>
              </a:r>
              <a:endParaRPr lang="en-US" altLang="zh-TW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 eaLnBrk="1" hangingPunct="1">
                <a:spcBef>
                  <a:spcPts val="0"/>
                </a:spcBef>
              </a:pPr>
              <a:r>
                <a:rPr lang="zh-TW" altLang="en-US" sz="28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食遭污染</a:t>
              </a:r>
              <a:endPara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6" name="文字方塊 5"/>
          <p:cNvSpPr txBox="1"/>
          <p:nvPr/>
        </p:nvSpPr>
        <p:spPr>
          <a:xfrm>
            <a:off x="503238" y="6040790"/>
            <a:ext cx="86613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垃圾和骯髒的環境令害蟲滋生，將細菌散播，人吃了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受污染的食物就有機會生病。</a:t>
            </a:r>
            <a:endParaRPr lang="zh-H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:\HildaMa\Share\to vera\storybook graphics scan Feb2006\colored_ppt size_120dpi\pic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20879"/>
            <a:ext cx="8676456" cy="613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5292080" y="722139"/>
            <a:ext cx="4752528" cy="2421136"/>
          </a:xfrm>
          <a:prstGeom prst="irregularSeal2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2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用具沒有徹底清潔</a:t>
            </a:r>
            <a:endParaRPr lang="zh-TW" altLang="en-US" sz="3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圓角矩形圖說文字 3"/>
          <p:cNvSpPr/>
          <p:nvPr/>
        </p:nvSpPr>
        <p:spPr bwMode="auto">
          <a:xfrm>
            <a:off x="1835696" y="1187992"/>
            <a:ext cx="1662796" cy="1955283"/>
          </a:xfrm>
          <a:prstGeom prst="wedgeRoundRectCallout">
            <a:avLst>
              <a:gd name="adj1" fmla="val 64234"/>
              <a:gd name="adj2" fmla="val -1472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隨便清洗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就可再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用，最緊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要快！</a:t>
            </a:r>
            <a:endParaRPr kumimoji="1" lang="zh-HK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6054387"/>
            <a:ext cx="86613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細菌在殘餘的食物上快速滋長</a:t>
            </a:r>
            <a:r>
              <a:rPr lang="zh-TW" altLang="en-US" dirty="0"/>
              <a:t>，</a:t>
            </a:r>
            <a:r>
              <a:rPr lang="zh-TW" altLang="en-US" dirty="0" smtClean="0"/>
              <a:t>沒徹底清洗就會污染其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他食物。使用處理過生肉的用具來處理熟食也有風險。</a:t>
            </a:r>
            <a:endParaRPr lang="zh-H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 autoUpdateAnimBg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503238" y="746125"/>
            <a:ext cx="8640762" cy="6111875"/>
            <a:chOff x="503238" y="746125"/>
            <a:chExt cx="8640762" cy="6111875"/>
          </a:xfrm>
        </p:grpSpPr>
        <p:grpSp>
          <p:nvGrpSpPr>
            <p:cNvPr id="8" name="群組 7"/>
            <p:cNvGrpSpPr/>
            <p:nvPr/>
          </p:nvGrpSpPr>
          <p:grpSpPr>
            <a:xfrm>
              <a:off x="503238" y="746125"/>
              <a:ext cx="8640762" cy="6111875"/>
              <a:chOff x="503238" y="746125"/>
              <a:chExt cx="8640762" cy="6111875"/>
            </a:xfrm>
          </p:grpSpPr>
          <p:pic>
            <p:nvPicPr>
              <p:cNvPr id="12290" name="Picture 2" descr="P:\HildaMa\Share\to vera\storybook graphics scan Feb2006\colored_ppt size_120dpi\pic005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238" y="746125"/>
                <a:ext cx="8640762" cy="6111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矩形 2"/>
              <p:cNvSpPr/>
              <p:nvPr/>
            </p:nvSpPr>
            <p:spPr bwMode="auto">
              <a:xfrm rot="19862769">
                <a:off x="2622334" y="4877195"/>
                <a:ext cx="1340911" cy="878922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HK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新細明體" charset="-120"/>
                </a:endParaRPr>
              </a:p>
            </p:txBody>
          </p:sp>
          <p:pic>
            <p:nvPicPr>
              <p:cNvPr id="5" name="圖片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3923" y="4444852"/>
                <a:ext cx="1877731" cy="1743607"/>
              </a:xfrm>
              <a:prstGeom prst="rect">
                <a:avLst/>
              </a:prstGeom>
            </p:spPr>
          </p:pic>
        </p:grpSp>
        <p:sp>
          <p:nvSpPr>
            <p:cNvPr id="9" name="矩形 8"/>
            <p:cNvSpPr/>
            <p:nvPr/>
          </p:nvSpPr>
          <p:spPr bwMode="auto">
            <a:xfrm>
              <a:off x="1259632" y="4797152"/>
              <a:ext cx="684023" cy="720080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HK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新細明體" charset="-120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7020272" y="5013176"/>
              <a:ext cx="1437899" cy="648072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HK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新細明體" charset="-120"/>
              </a:endParaRPr>
            </a:p>
          </p:txBody>
        </p:sp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07045" y="5190665"/>
              <a:ext cx="1664352" cy="542591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9516" y="4766956"/>
              <a:ext cx="957155" cy="847417"/>
            </a:xfrm>
            <a:prstGeom prst="rect">
              <a:avLst/>
            </a:prstGeom>
          </p:spPr>
        </p:pic>
      </p:grp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-685800" y="-457200"/>
            <a:ext cx="4537075" cy="3527425"/>
          </a:xfrm>
          <a:prstGeom prst="irregularSeal2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使用來源不安全的食物材料</a:t>
            </a:r>
          </a:p>
        </p:txBody>
      </p:sp>
      <p:sp>
        <p:nvSpPr>
          <p:cNvPr id="4" name="圓角矩形圖說文字 3"/>
          <p:cNvSpPr/>
          <p:nvPr/>
        </p:nvSpPr>
        <p:spPr bwMode="auto">
          <a:xfrm>
            <a:off x="5652120" y="332656"/>
            <a:ext cx="3168352" cy="1133258"/>
          </a:xfrm>
          <a:prstGeom prst="wedgeRoundRectCallout">
            <a:avLst>
              <a:gd name="adj1" fmla="val -59840"/>
              <a:gd name="adj2" fmla="val 45586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包裝雖然已破損，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但不想浪費。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:\HildaMa\Share\to vera\storybook graphics scan Feb2006\colored_ppt size_120dpi\pic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46125"/>
            <a:ext cx="8676456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-487363" y="-215900"/>
            <a:ext cx="3840163" cy="3527941"/>
          </a:xfrm>
          <a:prstGeom prst="irregularSeal2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經常吃高風險的食物</a:t>
            </a:r>
          </a:p>
        </p:txBody>
      </p:sp>
      <p:sp>
        <p:nvSpPr>
          <p:cNvPr id="4" name="圓角矩形圖說文字 3"/>
          <p:cNvSpPr/>
          <p:nvPr/>
        </p:nvSpPr>
        <p:spPr bwMode="auto">
          <a:xfrm>
            <a:off x="5292080" y="4917019"/>
            <a:ext cx="3564904" cy="1296144"/>
          </a:xfrm>
          <a:prstGeom prst="wedgeRoundRectCallout">
            <a:avLst>
              <a:gd name="adj1" fmla="val -23972"/>
              <a:gd name="adj2" fmla="val -85410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假如不將我們妥善冷藏，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在沒有烹煮的情況下就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醞藏大量致病的細菌。</a:t>
            </a:r>
            <a:endParaRPr kumimoji="1" lang="zh-HK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6423719"/>
            <a:ext cx="86764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進食沒妥善冷藏的生蠔和光顧無牌熟食小販也有風險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767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:\HildaMa\Share\to vera\storybook graphics scan Feb2006\colored_ppt size_120dpi\pic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46125"/>
            <a:ext cx="8686800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圖說文字 3"/>
          <p:cNvSpPr/>
          <p:nvPr/>
        </p:nvSpPr>
        <p:spPr bwMode="auto">
          <a:xfrm>
            <a:off x="5966262" y="132443"/>
            <a:ext cx="3177738" cy="1568365"/>
          </a:xfrm>
          <a:prstGeom prst="wedgeRoundRectCallout">
            <a:avLst>
              <a:gd name="adj1" fmla="val -61216"/>
              <a:gd name="adj2" fmla="val 37049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肚子痛還未復原，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剛才用完廁所又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忘記將手洗乾淨。</a:t>
            </a:r>
            <a:endParaRPr kumimoji="1" lang="zh-HK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5724128" y="2858651"/>
            <a:ext cx="4199631" cy="3168352"/>
            <a:chOff x="5342611" y="3046533"/>
            <a:chExt cx="4199631" cy="3168352"/>
          </a:xfrm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 rot="281498">
              <a:off x="5342611" y="3046533"/>
              <a:ext cx="4199631" cy="3168352"/>
            </a:xfrm>
            <a:prstGeom prst="irregularSeal2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 rot="21079398">
              <a:off x="6116711" y="3926286"/>
              <a:ext cx="231055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TW" altLang="en-US" sz="32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處理食物的人沒有正確的衞生習慣</a:t>
              </a:r>
              <a:endPara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6" name="文字方塊 5"/>
          <p:cNvSpPr txBox="1"/>
          <p:nvPr/>
        </p:nvSpPr>
        <p:spPr>
          <a:xfrm>
            <a:off x="457200" y="6054387"/>
            <a:ext cx="8686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其他不良衞生習慣包括</a:t>
            </a:r>
            <a:r>
              <a:rPr lang="en-US" altLang="zh-TW" dirty="0" smtClean="0"/>
              <a:t>︰</a:t>
            </a:r>
            <a:r>
              <a:rPr lang="zh-TW" altLang="en-US" dirty="0" smtClean="0"/>
              <a:t>沒有將食材清洗乾淨、不用公筷、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打噴嚏不掩蓋口鼻、沒有將傷口妥善包裹等。</a:t>
            </a:r>
            <a:endParaRPr lang="zh-H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Line 22"/>
          <p:cNvSpPr>
            <a:spLocks noChangeShapeType="1"/>
          </p:cNvSpPr>
          <p:nvPr/>
        </p:nvSpPr>
        <p:spPr bwMode="auto">
          <a:xfrm flipH="1">
            <a:off x="4785048" y="1556792"/>
            <a:ext cx="231354" cy="35425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HK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447" name="Line 16"/>
          <p:cNvSpPr>
            <a:spLocks noChangeShapeType="1"/>
          </p:cNvSpPr>
          <p:nvPr/>
        </p:nvSpPr>
        <p:spPr bwMode="auto">
          <a:xfrm flipV="1">
            <a:off x="1885392" y="4724400"/>
            <a:ext cx="178160" cy="137504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HK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448" name="Line 17"/>
          <p:cNvSpPr>
            <a:spLocks noChangeShapeType="1"/>
          </p:cNvSpPr>
          <p:nvPr/>
        </p:nvSpPr>
        <p:spPr bwMode="auto">
          <a:xfrm flipH="1" flipV="1">
            <a:off x="2843808" y="5185802"/>
            <a:ext cx="304800" cy="63388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HK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450" name="Line 19"/>
          <p:cNvSpPr>
            <a:spLocks noChangeShapeType="1"/>
          </p:cNvSpPr>
          <p:nvPr/>
        </p:nvSpPr>
        <p:spPr bwMode="auto">
          <a:xfrm>
            <a:off x="2292152" y="2514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HK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451" name="Line 20"/>
          <p:cNvSpPr>
            <a:spLocks noChangeShapeType="1"/>
          </p:cNvSpPr>
          <p:nvPr/>
        </p:nvSpPr>
        <p:spPr bwMode="auto">
          <a:xfrm>
            <a:off x="3358952" y="19812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HK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453" name="Line 22"/>
          <p:cNvSpPr>
            <a:spLocks noChangeShapeType="1"/>
          </p:cNvSpPr>
          <p:nvPr/>
        </p:nvSpPr>
        <p:spPr bwMode="auto">
          <a:xfrm flipH="1">
            <a:off x="5340152" y="19812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HK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454" name="Line 23"/>
          <p:cNvSpPr>
            <a:spLocks noChangeShapeType="1"/>
          </p:cNvSpPr>
          <p:nvPr/>
        </p:nvSpPr>
        <p:spPr bwMode="auto">
          <a:xfrm flipH="1">
            <a:off x="5492552" y="2438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HK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455" name="Line 24"/>
          <p:cNvSpPr>
            <a:spLocks noChangeShapeType="1"/>
          </p:cNvSpPr>
          <p:nvPr/>
        </p:nvSpPr>
        <p:spPr bwMode="auto">
          <a:xfrm flipH="1">
            <a:off x="7245151" y="3772309"/>
            <a:ext cx="254358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HK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456" name="Line 25"/>
          <p:cNvSpPr>
            <a:spLocks noChangeShapeType="1"/>
          </p:cNvSpPr>
          <p:nvPr/>
        </p:nvSpPr>
        <p:spPr bwMode="auto">
          <a:xfrm flipV="1">
            <a:off x="6330752" y="5185802"/>
            <a:ext cx="38100" cy="63694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HK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539552" y="2057400"/>
            <a:ext cx="1752600" cy="1200150"/>
          </a:xfrm>
          <a:prstGeom prst="rect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使用來源不安全的食物材料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2292152" y="1158875"/>
            <a:ext cx="1524000" cy="830263"/>
          </a:xfrm>
          <a:prstGeom prst="rect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食物未經徹底煮熱</a:t>
            </a: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6102152" y="1158875"/>
            <a:ext cx="1143000" cy="830263"/>
          </a:xfrm>
          <a:prstGeom prst="rect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過早配製食物</a:t>
            </a: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7092752" y="2133600"/>
            <a:ext cx="1295400" cy="830263"/>
          </a:xfrm>
          <a:prstGeom prst="rect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熟食翻熱不足</a:t>
            </a:r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5245351" y="5822750"/>
            <a:ext cx="3048000" cy="830997"/>
          </a:xfrm>
          <a:prstGeom prst="rect">
            <a:avLst/>
          </a:prstGeom>
          <a:solidFill>
            <a:srgbClr val="66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熟食超過兩小時存放在攝氏</a:t>
            </a: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度之間</a:t>
            </a:r>
          </a:p>
        </p:txBody>
      </p:sp>
      <p:sp>
        <p:nvSpPr>
          <p:cNvPr id="18444" name="Text Box 13"/>
          <p:cNvSpPr txBox="1">
            <a:spLocks noChangeArrowheads="1"/>
          </p:cNvSpPr>
          <p:nvPr/>
        </p:nvSpPr>
        <p:spPr bwMode="auto">
          <a:xfrm>
            <a:off x="539552" y="4127109"/>
            <a:ext cx="1367036" cy="1938992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處理食物的人沒有正確的衞生習慣</a:t>
            </a:r>
          </a:p>
        </p:txBody>
      </p:sp>
      <p:sp>
        <p:nvSpPr>
          <p:cNvPr id="18445" name="Text Box 14"/>
          <p:cNvSpPr txBox="1">
            <a:spLocks noChangeArrowheads="1"/>
          </p:cNvSpPr>
          <p:nvPr/>
        </p:nvSpPr>
        <p:spPr bwMode="auto">
          <a:xfrm>
            <a:off x="2281435" y="5819683"/>
            <a:ext cx="1714501" cy="830997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經常吃高風險的食物</a:t>
            </a: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H="1" flipV="1">
            <a:off x="7245150" y="4861904"/>
            <a:ext cx="423219" cy="25233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HK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7650215" y="4736432"/>
            <a:ext cx="1286272" cy="830997"/>
          </a:xfrm>
          <a:prstGeom prst="rect">
            <a:avLst/>
          </a:prstGeom>
          <a:solidFill>
            <a:srgbClr val="66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熟食遭污染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7499512" y="3420529"/>
            <a:ext cx="1547328" cy="830997"/>
          </a:xfrm>
          <a:prstGeom prst="rect">
            <a:avLst/>
          </a:prstGeom>
          <a:solidFill>
            <a:srgbClr val="66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食物沒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妥善分隔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4253296" y="796681"/>
            <a:ext cx="1553183" cy="830263"/>
          </a:xfrm>
          <a:prstGeom prst="rect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用具沒有徹底清潔</a:t>
            </a:r>
          </a:p>
        </p:txBody>
      </p:sp>
      <p:sp>
        <p:nvSpPr>
          <p:cNvPr id="18434" name="Oval 3"/>
          <p:cNvSpPr>
            <a:spLocks noChangeArrowheads="1"/>
          </p:cNvSpPr>
          <p:nvPr/>
        </p:nvSpPr>
        <p:spPr bwMode="auto">
          <a:xfrm>
            <a:off x="1987352" y="3505200"/>
            <a:ext cx="1828800" cy="175260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</a:t>
            </a:r>
            <a:endParaRPr lang="en-US" altLang="zh-TW" sz="4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/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習慣</a:t>
            </a:r>
            <a:endParaRPr lang="zh-TW" altLang="en-US" sz="4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436" name="Oval 5"/>
          <p:cNvSpPr>
            <a:spLocks noChangeArrowheads="1"/>
          </p:cNvSpPr>
          <p:nvPr/>
        </p:nvSpPr>
        <p:spPr bwMode="auto">
          <a:xfrm>
            <a:off x="3718248" y="1828800"/>
            <a:ext cx="1828800" cy="1752600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配製</a:t>
            </a:r>
          </a:p>
          <a:p>
            <a:pPr algn="ctr" eaLnBrk="1" hangingPunct="1"/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食物</a:t>
            </a:r>
            <a:endParaRPr lang="zh-TW" altLang="en-US" sz="4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435" name="Oval 4"/>
          <p:cNvSpPr>
            <a:spLocks noChangeArrowheads="1"/>
          </p:cNvSpPr>
          <p:nvPr/>
        </p:nvSpPr>
        <p:spPr bwMode="auto">
          <a:xfrm>
            <a:off x="5568752" y="3505200"/>
            <a:ext cx="1828800" cy="1752600"/>
          </a:xfrm>
          <a:prstGeom prst="ellipse">
            <a:avLst/>
          </a:prstGeom>
          <a:solidFill>
            <a:srgbClr val="66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貯存</a:t>
            </a:r>
          </a:p>
          <a:p>
            <a:pPr algn="ctr" eaLnBrk="1" hangingPunct="1"/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環境</a:t>
            </a:r>
            <a:endParaRPr lang="zh-TW" altLang="en-US" sz="4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457" name="Oval 26"/>
          <p:cNvSpPr>
            <a:spLocks noChangeArrowheads="1"/>
          </p:cNvSpPr>
          <p:nvPr/>
        </p:nvSpPr>
        <p:spPr bwMode="auto">
          <a:xfrm>
            <a:off x="3672880" y="3392016"/>
            <a:ext cx="2133600" cy="19812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主要</a:t>
            </a:r>
          </a:p>
          <a:p>
            <a:pPr algn="ctr" eaLnBrk="1" hangingPunct="1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成因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47" y="1596995"/>
            <a:ext cx="4248472" cy="4846726"/>
          </a:xfrm>
          <a:prstGeom prst="rect">
            <a:avLst/>
          </a:prstGeom>
        </p:spPr>
      </p:pic>
      <p:sp>
        <p:nvSpPr>
          <p:cNvPr id="6" name="矩形圖說文字 5"/>
          <p:cNvSpPr/>
          <p:nvPr/>
        </p:nvSpPr>
        <p:spPr bwMode="auto">
          <a:xfrm>
            <a:off x="6300192" y="4334526"/>
            <a:ext cx="2700536" cy="2113141"/>
          </a:xfrm>
          <a:prstGeom prst="wedgeRectCallout">
            <a:avLst>
              <a:gd name="adj1" fmla="val -61028"/>
              <a:gd name="adj2" fmla="val -4876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我們可以</a:t>
            </a:r>
            <a:r>
              <a:rPr lang="zh-TW" altLang="en-US" sz="3200" dirty="0">
                <a:solidFill>
                  <a:schemeClr val="tx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zh-TW" altLang="en-US" sz="3200" dirty="0" smtClean="0">
                <a:solidFill>
                  <a:schemeClr val="tx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</a:t>
            </a:r>
            <a:endParaRPr lang="en-US" altLang="zh-TW" sz="3200" dirty="0" smtClean="0">
              <a:solidFill>
                <a:schemeClr val="tx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dirty="0" smtClean="0">
                <a:solidFill>
                  <a:schemeClr val="tx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潔、分隔、烹</a:t>
            </a:r>
            <a:endParaRPr lang="en-US" altLang="zh-TW" sz="3200" dirty="0" smtClean="0">
              <a:solidFill>
                <a:schemeClr val="tx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dirty="0" smtClean="0">
                <a:solidFill>
                  <a:schemeClr val="tx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煮和冷藏四方</a:t>
            </a:r>
            <a:endParaRPr lang="en-US" altLang="zh-TW" sz="3200" dirty="0" smtClean="0">
              <a:solidFill>
                <a:schemeClr val="tx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dirty="0" smtClean="0">
                <a:solidFill>
                  <a:schemeClr val="tx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面著手。</a:t>
            </a:r>
            <a:endParaRPr kumimoji="1" lang="zh-HK" altLang="en-US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圖說文字 6"/>
          <p:cNvSpPr/>
          <p:nvPr/>
        </p:nvSpPr>
        <p:spPr bwMode="auto">
          <a:xfrm>
            <a:off x="1123950" y="980728"/>
            <a:ext cx="2583954" cy="1656184"/>
          </a:xfrm>
          <a:prstGeom prst="wedgeRectCallout">
            <a:avLst>
              <a:gd name="adj1" fmla="val 81985"/>
              <a:gd name="adj2" fmla="val 3923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怎樣做</a:t>
            </a:r>
            <a:r>
              <a:rPr lang="zh-TW" altLang="en-US" sz="3200" dirty="0" smtClean="0">
                <a:solidFill>
                  <a:schemeClr val="tx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才避免</a:t>
            </a:r>
            <a:endParaRPr lang="en-US" altLang="zh-TW" sz="3200" dirty="0" smtClean="0">
              <a:solidFill>
                <a:schemeClr val="tx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經</a:t>
            </a:r>
            <a:r>
              <a:rPr lang="zh-TW" altLang="zh-HK" sz="3200" dirty="0" smtClean="0">
                <a:solidFill>
                  <a:schemeClr val="tx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由飲食染</a:t>
            </a:r>
            <a:endParaRPr lang="en-US" altLang="zh-TW" sz="3200" dirty="0" smtClean="0">
              <a:solidFill>
                <a:schemeClr val="tx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HK" sz="3200" dirty="0" smtClean="0">
                <a:solidFill>
                  <a:schemeClr val="tx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病</a:t>
            </a:r>
            <a:r>
              <a:rPr lang="zh-TW" altLang="en-US" sz="3200" dirty="0">
                <a:solidFill>
                  <a:schemeClr val="tx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呢？</a:t>
            </a:r>
            <a:endParaRPr lang="zh-HK" altLang="en-US" sz="3200" dirty="0">
              <a:solidFill>
                <a:schemeClr val="tx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972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89260"/>
            <a:ext cx="3790099" cy="3960267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5850" y="2189260"/>
            <a:ext cx="4412332" cy="4114800"/>
          </a:xfrm>
        </p:spPr>
        <p:txBody>
          <a:bodyPr/>
          <a:lstStyle/>
          <a:p>
            <a:r>
              <a:rPr lang="zh-TW" altLang="en-US" sz="3600" dirty="0"/>
              <a:t>在處理食物前和接觸生肉後須徹底清潔</a:t>
            </a:r>
            <a:r>
              <a:rPr lang="zh-TW" altLang="en-US" sz="3600" b="1" dirty="0" smtClean="0">
                <a:solidFill>
                  <a:srgbClr val="FF6600"/>
                </a:solidFill>
              </a:rPr>
              <a:t>雙手。</a:t>
            </a:r>
            <a:endParaRPr lang="en-US" altLang="zh-TW" sz="3600" b="1" dirty="0">
              <a:solidFill>
                <a:srgbClr val="FF6600"/>
              </a:solidFill>
            </a:endParaRPr>
          </a:p>
          <a:p>
            <a:r>
              <a:rPr lang="zh-TW" altLang="en-US" sz="3600" dirty="0" smtClean="0"/>
              <a:t>在</a:t>
            </a:r>
            <a:r>
              <a:rPr lang="zh-TW" altLang="en-US" sz="3600" dirty="0"/>
              <a:t>處理</a:t>
            </a:r>
            <a:r>
              <a:rPr lang="zh-TW" altLang="en-US" sz="3600" dirty="0" smtClean="0"/>
              <a:t>食物後徹底清潔</a:t>
            </a:r>
            <a:r>
              <a:rPr lang="zh-TW" altLang="en-US" sz="3600" b="1" dirty="0">
                <a:solidFill>
                  <a:srgbClr val="FF6600"/>
                </a:solidFill>
              </a:rPr>
              <a:t>廚具、容器、工作面和</a:t>
            </a:r>
            <a:r>
              <a:rPr lang="zh-TW" altLang="en-US" sz="3600" b="1" dirty="0" smtClean="0">
                <a:solidFill>
                  <a:srgbClr val="FF6600"/>
                </a:solidFill>
              </a:rPr>
              <a:t>設備。</a:t>
            </a:r>
            <a:endParaRPr lang="en-US" altLang="zh-TW" sz="3600" b="1" dirty="0">
              <a:solidFill>
                <a:srgbClr val="FF66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85850" y="1124744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3399FF"/>
                </a:solidFill>
              </a:rPr>
              <a:t>清潔（</a:t>
            </a:r>
            <a:r>
              <a:rPr lang="en-US" altLang="zh-TW" sz="4400" b="1" dirty="0" smtClean="0">
                <a:solidFill>
                  <a:srgbClr val="3399FF"/>
                </a:solidFill>
              </a:rPr>
              <a:t>CLEAN</a:t>
            </a:r>
            <a:r>
              <a:rPr lang="zh-TW" altLang="en-US" sz="4400" b="1" dirty="0" smtClean="0">
                <a:solidFill>
                  <a:srgbClr val="3399FF"/>
                </a:solidFill>
              </a:rPr>
              <a:t>）</a:t>
            </a:r>
            <a:endParaRPr lang="zh-HK" altLang="en-US" sz="4400" b="1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3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786333" y="1659632"/>
            <a:ext cx="5397419" cy="1769368"/>
          </a:xfrm>
        </p:spPr>
        <p:txBody>
          <a:bodyPr/>
          <a:lstStyle/>
          <a:p>
            <a:r>
              <a:rPr lang="zh-TW" altLang="en-US" dirty="0"/>
              <a:t>用一套砧板</a:t>
            </a:r>
            <a:r>
              <a:rPr lang="zh-TW" altLang="en-US" dirty="0" smtClean="0"/>
              <a:t>和刀具</a:t>
            </a:r>
            <a:r>
              <a:rPr lang="zh-TW" altLang="en-US" dirty="0"/>
              <a:t>處理</a:t>
            </a:r>
            <a:r>
              <a:rPr lang="zh-TW" altLang="en-US" dirty="0" smtClean="0">
                <a:solidFill>
                  <a:srgbClr val="FF6600"/>
                </a:solidFill>
              </a:rPr>
              <a:t>生肉和未煮的食物</a:t>
            </a:r>
            <a:r>
              <a:rPr lang="zh-TW" altLang="en-US" dirty="0" smtClean="0"/>
              <a:t>，另一套處理</a:t>
            </a:r>
            <a:r>
              <a:rPr lang="zh-TW" altLang="zh-HK" dirty="0">
                <a:solidFill>
                  <a:srgbClr val="FF6600"/>
                </a:solidFill>
              </a:rPr>
              <a:t>即食</a:t>
            </a:r>
            <a:r>
              <a:rPr lang="zh-TW" altLang="zh-HK" dirty="0" smtClean="0">
                <a:solidFill>
                  <a:srgbClr val="FF6600"/>
                </a:solidFill>
              </a:rPr>
              <a:t>食</a:t>
            </a:r>
            <a:r>
              <a:rPr lang="zh-TW" altLang="en-US" dirty="0" smtClean="0">
                <a:solidFill>
                  <a:srgbClr val="FF6600"/>
                </a:solidFill>
              </a:rPr>
              <a:t>物</a:t>
            </a:r>
            <a:r>
              <a:rPr lang="zh-TW" altLang="en-US" dirty="0" smtClean="0"/>
              <a:t>。</a:t>
            </a:r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12" y="4253233"/>
            <a:ext cx="3499073" cy="2427928"/>
          </a:xfrm>
          <a:prstGeom prst="rect">
            <a:avLst/>
          </a:prstGeom>
        </p:spPr>
      </p:pic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2586533" y="3140968"/>
            <a:ext cx="6233939" cy="151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kern="0" dirty="0"/>
              <a:t>如只有一套刀具和砧板，則應先處理即食食物，清洗後再用來處理生肉和未煮的食物</a:t>
            </a:r>
            <a:r>
              <a:rPr lang="zh-TW" altLang="en-US" kern="0" dirty="0" smtClean="0"/>
              <a:t>。</a:t>
            </a:r>
            <a:endParaRPr lang="en-US" altLang="zh-TW" kern="0" dirty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526011" y="4751587"/>
            <a:ext cx="4582493" cy="2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kern="0" dirty="0" smtClean="0">
                <a:solidFill>
                  <a:schemeClr val="tx1">
                    <a:lumMod val="75000"/>
                  </a:schemeClr>
                </a:solidFill>
              </a:rPr>
              <a:t>在雪櫃貯存的生肉要妥善封好並</a:t>
            </a:r>
            <a:r>
              <a:rPr lang="zh-TW" altLang="en-US" dirty="0">
                <a:solidFill>
                  <a:srgbClr val="FF6600"/>
                </a:solidFill>
              </a:rPr>
              <a:t>分開擺放</a:t>
            </a:r>
            <a:r>
              <a:rPr lang="zh-TW" altLang="en-US" kern="0" dirty="0" smtClean="0">
                <a:solidFill>
                  <a:schemeClr val="tx1">
                    <a:lumMod val="75000"/>
                  </a:schemeClr>
                </a:solidFill>
              </a:rPr>
              <a:t>，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</a:rPr>
              <a:t>避免</a:t>
            </a:r>
            <a:r>
              <a:rPr lang="zh-TW" altLang="en-US" dirty="0" smtClean="0">
                <a:solidFill>
                  <a:schemeClr val="tx1">
                    <a:lumMod val="75000"/>
                  </a:schemeClr>
                </a:solidFill>
              </a:rPr>
              <a:t>汁液</a:t>
            </a:r>
            <a:r>
              <a:rPr lang="zh-TW" altLang="zh-HK" dirty="0">
                <a:latin typeface="Times New Roman" charset="0"/>
                <a:ea typeface="新細明體" charset="-120"/>
              </a:rPr>
              <a:t>滴在其他食物上</a:t>
            </a:r>
            <a:r>
              <a:rPr lang="zh-TW" altLang="en-US" dirty="0" smtClean="0">
                <a:solidFill>
                  <a:schemeClr val="tx1">
                    <a:lumMod val="75000"/>
                  </a:schemeClr>
                </a:solidFill>
              </a:rPr>
              <a:t>。</a:t>
            </a:r>
            <a:endParaRPr lang="zh-HK" altLang="en-US" dirty="0">
              <a:solidFill>
                <a:schemeClr val="tx1">
                  <a:lumMod val="75000"/>
                </a:schemeClr>
              </a:solidFill>
            </a:endParaRPr>
          </a:p>
          <a:p>
            <a:endParaRPr lang="en-US" altLang="zh-TW" kern="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00012" y="836712"/>
            <a:ext cx="4897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3399FF"/>
                </a:solidFill>
              </a:rPr>
              <a:t>分隔（</a:t>
            </a:r>
            <a:r>
              <a:rPr lang="en-US" altLang="zh-TW" sz="4400" b="1" dirty="0" smtClean="0">
                <a:solidFill>
                  <a:srgbClr val="3399FF"/>
                </a:solidFill>
              </a:rPr>
              <a:t>SEPERATE</a:t>
            </a:r>
            <a:r>
              <a:rPr lang="zh-TW" altLang="en-US" sz="4400" b="1" dirty="0" smtClean="0">
                <a:solidFill>
                  <a:srgbClr val="3399FF"/>
                </a:solidFill>
              </a:rPr>
              <a:t>）</a:t>
            </a:r>
            <a:endParaRPr lang="zh-HK" altLang="en-US" sz="4400" b="1" dirty="0">
              <a:solidFill>
                <a:srgbClr val="3399FF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976" y="1632839"/>
            <a:ext cx="2909512" cy="110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8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164602"/>
            <a:ext cx="2903812" cy="330679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899592" y="980728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3399FF"/>
                </a:solidFill>
              </a:rPr>
              <a:t>烹煮（</a:t>
            </a:r>
            <a:r>
              <a:rPr lang="en-US" altLang="zh-TW" sz="4400" b="1" dirty="0" smtClean="0">
                <a:solidFill>
                  <a:srgbClr val="3399FF"/>
                </a:solidFill>
              </a:rPr>
              <a:t>COOK</a:t>
            </a:r>
            <a:r>
              <a:rPr lang="zh-TW" altLang="en-US" sz="4400" b="1" dirty="0" smtClean="0">
                <a:solidFill>
                  <a:srgbClr val="3399FF"/>
                </a:solidFill>
              </a:rPr>
              <a:t>）</a:t>
            </a:r>
            <a:endParaRPr lang="zh-HK" altLang="en-US" sz="4400" b="1" dirty="0">
              <a:solidFill>
                <a:srgbClr val="3399FF"/>
              </a:solidFill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827584" y="1861481"/>
            <a:ext cx="7366992" cy="459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kern="0" dirty="0" smtClean="0"/>
              <a:t>細菌在攝氏</a:t>
            </a:r>
            <a:r>
              <a:rPr lang="en-US" altLang="zh-TW" dirty="0">
                <a:solidFill>
                  <a:srgbClr val="FF6600"/>
                </a:solidFill>
              </a:rPr>
              <a:t>4</a:t>
            </a:r>
            <a:r>
              <a:rPr lang="zh-TW" altLang="en-US" dirty="0">
                <a:solidFill>
                  <a:srgbClr val="FF6600"/>
                </a:solidFill>
              </a:rPr>
              <a:t>至</a:t>
            </a:r>
            <a:r>
              <a:rPr lang="en-US" altLang="zh-TW" dirty="0">
                <a:solidFill>
                  <a:srgbClr val="FF6600"/>
                </a:solidFill>
              </a:rPr>
              <a:t>60</a:t>
            </a:r>
            <a:r>
              <a:rPr lang="zh-TW" altLang="en-US" dirty="0" smtClean="0">
                <a:solidFill>
                  <a:srgbClr val="FF6600"/>
                </a:solidFill>
              </a:rPr>
              <a:t>度</a:t>
            </a:r>
            <a:r>
              <a:rPr lang="zh-TW" altLang="en-US" kern="0" dirty="0" smtClean="0"/>
              <a:t>會迅速繁殖，豬</a:t>
            </a:r>
            <a:r>
              <a:rPr lang="zh-TW" altLang="en-US" kern="0" dirty="0"/>
              <a:t>肉</a:t>
            </a:r>
            <a:r>
              <a:rPr lang="zh-TW" altLang="en-US" kern="0" dirty="0" smtClean="0"/>
              <a:t>、牛肉、禽肉和其他食物都需要徹底煮熟，以</a:t>
            </a:r>
            <a:r>
              <a:rPr lang="zh-TW" altLang="en-US" dirty="0">
                <a:solidFill>
                  <a:srgbClr val="FF6600"/>
                </a:solidFill>
              </a:rPr>
              <a:t>殺死</a:t>
            </a:r>
            <a:r>
              <a:rPr lang="zh-TW" altLang="en-US" kern="0" dirty="0" smtClean="0"/>
              <a:t>所有細菌。</a:t>
            </a:r>
            <a:endParaRPr lang="en-US" altLang="zh-TW" kern="0" dirty="0" smtClean="0"/>
          </a:p>
          <a:p>
            <a:pPr>
              <a:spcBef>
                <a:spcPts val="0"/>
              </a:spcBef>
            </a:pPr>
            <a:r>
              <a:rPr lang="zh-TW" altLang="en-US" kern="0" dirty="0" smtClean="0"/>
              <a:t>切成小塊的材料較易熟，</a:t>
            </a:r>
            <a:endParaRPr lang="en-US" altLang="zh-TW" kern="0" dirty="0" smtClean="0"/>
          </a:p>
          <a:p>
            <a:pPr marL="0" indent="449263">
              <a:spcBef>
                <a:spcPts val="0"/>
              </a:spcBef>
              <a:buNone/>
            </a:pPr>
            <a:r>
              <a:rPr lang="zh-TW" altLang="en-US" kern="0" dirty="0" smtClean="0"/>
              <a:t>至於較厚的肉排和家禽，</a:t>
            </a:r>
            <a:endParaRPr lang="en-US" altLang="zh-TW" kern="0" dirty="0" smtClean="0"/>
          </a:p>
          <a:p>
            <a:pPr marL="0" indent="449263">
              <a:spcBef>
                <a:spcPts val="0"/>
              </a:spcBef>
              <a:buNone/>
            </a:pPr>
            <a:r>
              <a:rPr lang="zh-TW" altLang="en-US" kern="0" dirty="0" smtClean="0"/>
              <a:t>家長可用食物溫度計量</a:t>
            </a:r>
            <a:endParaRPr lang="en-US" altLang="zh-TW" kern="0" dirty="0" smtClean="0"/>
          </a:p>
          <a:p>
            <a:pPr marL="0" indent="449263">
              <a:spcBef>
                <a:spcPts val="0"/>
              </a:spcBef>
              <a:buNone/>
            </a:pPr>
            <a:r>
              <a:rPr lang="zh-TW" altLang="en-US" kern="0" dirty="0" smtClean="0"/>
              <a:t>度食物的中心溫度是否</a:t>
            </a:r>
            <a:endParaRPr lang="en-US" altLang="zh-TW" kern="0" dirty="0" smtClean="0"/>
          </a:p>
          <a:p>
            <a:pPr marL="0" indent="449263">
              <a:spcBef>
                <a:spcPts val="0"/>
              </a:spcBef>
              <a:buNone/>
            </a:pPr>
            <a:r>
              <a:rPr lang="zh-TW" altLang="en-US" kern="0" dirty="0" smtClean="0"/>
              <a:t>達到攝氏</a:t>
            </a:r>
            <a:r>
              <a:rPr lang="en-US" altLang="zh-TW" dirty="0">
                <a:solidFill>
                  <a:srgbClr val="FF6600"/>
                </a:solidFill>
              </a:rPr>
              <a:t>75</a:t>
            </a:r>
            <a:r>
              <a:rPr lang="zh-TW" altLang="en-US" dirty="0" smtClean="0">
                <a:solidFill>
                  <a:srgbClr val="FF6600"/>
                </a:solidFill>
              </a:rPr>
              <a:t>度以上</a:t>
            </a:r>
            <a:r>
              <a:rPr lang="zh-TW" altLang="en-US" kern="0" dirty="0" smtClean="0"/>
              <a:t>。</a:t>
            </a:r>
            <a:endParaRPr lang="en-US" altLang="zh-TW" kern="0" dirty="0" smtClean="0"/>
          </a:p>
        </p:txBody>
      </p:sp>
    </p:spTree>
    <p:extLst>
      <p:ext uri="{BB962C8B-B14F-4D97-AF65-F5344CB8AC3E}">
        <p14:creationId xmlns:p14="http://schemas.microsoft.com/office/powerpoint/2010/main" val="405327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700808"/>
            <a:ext cx="3744416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TW" altLang="en-US" sz="3600" dirty="0" smtClean="0"/>
              <a:t>分享一次懷疑因為吃了不潔淨或未熟透的東西，導致肚子痛或腹瀉的經歷和感受。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2726"/>
            <a:ext cx="4212923" cy="4754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356992"/>
            <a:ext cx="3473137" cy="316835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652120" y="1012772"/>
            <a:ext cx="3888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3399FF"/>
                </a:solidFill>
              </a:rPr>
              <a:t>冷藏</a:t>
            </a:r>
            <a:endParaRPr lang="en-US" altLang="zh-TW" sz="4400" b="1" dirty="0" smtClean="0">
              <a:solidFill>
                <a:srgbClr val="3399FF"/>
              </a:solidFill>
            </a:endParaRPr>
          </a:p>
          <a:p>
            <a:pPr algn="ctr"/>
            <a:r>
              <a:rPr lang="zh-TW" altLang="en-US" sz="4400" b="1" dirty="0" smtClean="0">
                <a:solidFill>
                  <a:srgbClr val="3399FF"/>
                </a:solidFill>
              </a:rPr>
              <a:t>（</a:t>
            </a:r>
            <a:r>
              <a:rPr lang="en-US" altLang="zh-TW" sz="4400" b="1" dirty="0" smtClean="0">
                <a:solidFill>
                  <a:srgbClr val="3399FF"/>
                </a:solidFill>
              </a:rPr>
              <a:t>CHILL</a:t>
            </a:r>
            <a:r>
              <a:rPr lang="zh-TW" altLang="en-US" sz="4400" b="1" dirty="0" smtClean="0">
                <a:solidFill>
                  <a:srgbClr val="3399FF"/>
                </a:solidFill>
              </a:rPr>
              <a:t>）</a:t>
            </a:r>
            <a:endParaRPr lang="zh-HK" altLang="en-US" sz="4400" b="1" dirty="0">
              <a:solidFill>
                <a:srgbClr val="3399FF"/>
              </a:solidFill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684532" y="1012772"/>
            <a:ext cx="5827474" cy="271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kern="0" dirty="0" smtClean="0"/>
              <a:t>細菌在攝氏</a:t>
            </a:r>
            <a:r>
              <a:rPr lang="en-US" altLang="zh-TW" kern="0" dirty="0" smtClean="0"/>
              <a:t>4</a:t>
            </a:r>
            <a:r>
              <a:rPr lang="zh-TW" altLang="en-US" kern="0" dirty="0" smtClean="0"/>
              <a:t>度以下會</a:t>
            </a:r>
            <a:r>
              <a:rPr lang="zh-TW" altLang="en-US" dirty="0">
                <a:solidFill>
                  <a:srgbClr val="FF6600"/>
                </a:solidFill>
              </a:rPr>
              <a:t>減慢繁殖</a:t>
            </a:r>
            <a:r>
              <a:rPr lang="zh-TW" altLang="en-US" kern="0" dirty="0" smtClean="0"/>
              <a:t>的速度，因此，易壞的食物及剩菜須在兩個小時內放入雪櫃冷藏（在炎熱天氣下更要及早）。</a:t>
            </a:r>
            <a:endParaRPr lang="en-US" altLang="zh-TW" kern="0" dirty="0" smtClean="0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688742" y="3686177"/>
            <a:ext cx="4747354" cy="305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kern="0" dirty="0" smtClean="0"/>
              <a:t>確保雪櫃</a:t>
            </a:r>
            <a:r>
              <a:rPr lang="zh-TW" altLang="en-US" kern="0" dirty="0"/>
              <a:t>內部的溫度合適（攝氏</a:t>
            </a:r>
            <a:r>
              <a:rPr lang="en-US" altLang="zh-TW" kern="0" dirty="0"/>
              <a:t>0</a:t>
            </a:r>
            <a:r>
              <a:rPr lang="zh-TW" altLang="en-US" kern="0" dirty="0"/>
              <a:t>至</a:t>
            </a:r>
            <a:r>
              <a:rPr lang="en-US" altLang="zh-TW" kern="0" dirty="0"/>
              <a:t>4</a:t>
            </a:r>
            <a:r>
              <a:rPr lang="zh-TW" altLang="en-US" kern="0" dirty="0"/>
              <a:t>度），冰格在</a:t>
            </a:r>
            <a:r>
              <a:rPr lang="zh-TW" altLang="en-US" kern="0" dirty="0" smtClean="0"/>
              <a:t>攝氏</a:t>
            </a:r>
            <a:r>
              <a:rPr lang="en-US" altLang="zh-TW" kern="0" dirty="0" smtClean="0"/>
              <a:t>-18</a:t>
            </a:r>
            <a:r>
              <a:rPr lang="zh-TW" altLang="en-US" kern="0" dirty="0"/>
              <a:t>度，而且不要因貯存太多食物阻礙</a:t>
            </a:r>
            <a:r>
              <a:rPr lang="zh-TW" altLang="en-US" kern="0" dirty="0" smtClean="0"/>
              <a:t>冷風流動。</a:t>
            </a:r>
            <a:endParaRPr lang="en-US" altLang="zh-TW" kern="0" dirty="0" smtClean="0"/>
          </a:p>
        </p:txBody>
      </p:sp>
    </p:spTree>
    <p:extLst>
      <p:ext uri="{BB962C8B-B14F-4D97-AF65-F5344CB8AC3E}">
        <p14:creationId xmlns:p14="http://schemas.microsoft.com/office/powerpoint/2010/main" val="302065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24"/>
            <a:ext cx="9144000" cy="6813376"/>
          </a:xfrm>
        </p:spPr>
      </p:pic>
      <p:sp>
        <p:nvSpPr>
          <p:cNvPr id="5" name="文字方塊 4"/>
          <p:cNvSpPr txBox="1"/>
          <p:nvPr/>
        </p:nvSpPr>
        <p:spPr>
          <a:xfrm>
            <a:off x="-20588" y="-27384"/>
            <a:ext cx="9164588" cy="18774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/>
              <a:t>「衞生自助餐」</a:t>
            </a:r>
            <a:r>
              <a:rPr lang="zh-TW" altLang="en-US" sz="2800" dirty="0"/>
              <a:t>跳棋</a:t>
            </a:r>
            <a:r>
              <a:rPr lang="zh-TW" altLang="en-US" sz="2800" dirty="0" smtClean="0"/>
              <a:t>遊戲指示</a:t>
            </a:r>
            <a:r>
              <a:rPr lang="en-US" altLang="zh-TW" sz="2800" dirty="0" smtClean="0"/>
              <a:t>︰</a:t>
            </a:r>
          </a:p>
          <a:p>
            <a:r>
              <a:rPr lang="zh-TW" altLang="en-US" sz="2800" dirty="0" smtClean="0"/>
              <a:t>假設你是一位</a:t>
            </a:r>
            <a:r>
              <a:rPr lang="zh-TW" altLang="zh-HK" sz="2800" dirty="0" smtClean="0"/>
              <a:t>高級餐廳的員工</a:t>
            </a:r>
            <a:r>
              <a:rPr lang="zh-TW" altLang="en-US" sz="2800" dirty="0" smtClean="0"/>
              <a:t>，工作是</a:t>
            </a:r>
            <a:r>
              <a:rPr lang="zh-TW" altLang="zh-HK" sz="2800" dirty="0" smtClean="0"/>
              <a:t>滿足</a:t>
            </a:r>
            <a:r>
              <a:rPr lang="zh-TW" altLang="zh-HK" sz="2800" dirty="0"/>
              <a:t>客人需要，提供安全、衞生的美食</a:t>
            </a:r>
            <a:r>
              <a:rPr lang="zh-TW" altLang="zh-HK" sz="2800" dirty="0" smtClean="0"/>
              <a:t>。</a:t>
            </a:r>
            <a:r>
              <a:rPr lang="zh-TW" altLang="en-US" sz="2800" dirty="0" smtClean="0"/>
              <a:t>試分組進行跳棋遊戲，看誰最快到達終點。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201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371" y="2673143"/>
            <a:ext cx="1886632" cy="3885407"/>
          </a:xfrm>
          <a:prstGeom prst="rect">
            <a:avLst/>
          </a:prstGeom>
        </p:spPr>
      </p:pic>
      <p:grpSp>
        <p:nvGrpSpPr>
          <p:cNvPr id="6146" name="Group 7"/>
          <p:cNvGrpSpPr>
            <a:grpSpLocks/>
          </p:cNvGrpSpPr>
          <p:nvPr/>
        </p:nvGrpSpPr>
        <p:grpSpPr bwMode="auto">
          <a:xfrm>
            <a:off x="3003530" y="2076398"/>
            <a:ext cx="1981200" cy="2495551"/>
            <a:chOff x="1735" y="1627"/>
            <a:chExt cx="1248" cy="1572"/>
          </a:xfrm>
        </p:grpSpPr>
        <p:pic>
          <p:nvPicPr>
            <p:cNvPr id="6164" name="Picture 8" descr="Constipati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5" y="2003"/>
              <a:ext cx="1248" cy="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5" name="Text Box 9"/>
            <p:cNvSpPr txBox="1">
              <a:spLocks noChangeArrowheads="1"/>
            </p:cNvSpPr>
            <p:nvPr/>
          </p:nvSpPr>
          <p:spPr bwMode="auto">
            <a:xfrm>
              <a:off x="2039" y="1627"/>
              <a:ext cx="63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GB" sz="3200" b="1" dirty="0">
                  <a:solidFill>
                    <a:srgbClr val="CC3300"/>
                  </a:solidFill>
                </a:rPr>
                <a:t>肚瀉</a:t>
              </a:r>
              <a:endParaRPr lang="zh-TW" altLang="en-US" sz="3200" b="1" dirty="0">
                <a:solidFill>
                  <a:srgbClr val="CC3300"/>
                </a:solidFill>
              </a:endParaRPr>
            </a:p>
          </p:txBody>
        </p:sp>
      </p:grpSp>
      <p:grpSp>
        <p:nvGrpSpPr>
          <p:cNvPr id="6147" name="Group 10"/>
          <p:cNvGrpSpPr>
            <a:grpSpLocks/>
          </p:cNvGrpSpPr>
          <p:nvPr/>
        </p:nvGrpSpPr>
        <p:grpSpPr bwMode="auto">
          <a:xfrm>
            <a:off x="5063358" y="2060848"/>
            <a:ext cx="2100930" cy="2469932"/>
            <a:chOff x="3072" y="1687"/>
            <a:chExt cx="1152" cy="1473"/>
          </a:xfrm>
        </p:grpSpPr>
        <p:sp>
          <p:nvSpPr>
            <p:cNvPr id="6162" name="Text Box 11"/>
            <p:cNvSpPr txBox="1">
              <a:spLocks noChangeArrowheads="1"/>
            </p:cNvSpPr>
            <p:nvPr/>
          </p:nvSpPr>
          <p:spPr bwMode="auto">
            <a:xfrm>
              <a:off x="3331" y="1687"/>
              <a:ext cx="63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GB" sz="3200" b="1" dirty="0">
                  <a:solidFill>
                    <a:srgbClr val="CC3300"/>
                  </a:solidFill>
                </a:rPr>
                <a:t>腹痛</a:t>
              </a:r>
              <a:endParaRPr lang="zh-TW" altLang="en-US" sz="3200" b="1" dirty="0">
                <a:solidFill>
                  <a:srgbClr val="CC3300"/>
                </a:solidFill>
              </a:endParaRPr>
            </a:p>
          </p:txBody>
        </p:sp>
        <p:pic>
          <p:nvPicPr>
            <p:cNvPr id="6163" name="Picture 12" descr="Digestive Tract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069"/>
              <a:ext cx="1152" cy="1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48" name="Group 13"/>
          <p:cNvGrpSpPr>
            <a:grpSpLocks/>
          </p:cNvGrpSpPr>
          <p:nvPr/>
        </p:nvGrpSpPr>
        <p:grpSpPr bwMode="auto">
          <a:xfrm>
            <a:off x="1088824" y="5418856"/>
            <a:ext cx="6248400" cy="1106488"/>
            <a:chOff x="1202" y="3430"/>
            <a:chExt cx="3310" cy="697"/>
          </a:xfrm>
        </p:grpSpPr>
        <p:grpSp>
          <p:nvGrpSpPr>
            <p:cNvPr id="6158" name="Group 14"/>
            <p:cNvGrpSpPr>
              <a:grpSpLocks/>
            </p:cNvGrpSpPr>
            <p:nvPr/>
          </p:nvGrpSpPr>
          <p:grpSpPr bwMode="auto">
            <a:xfrm>
              <a:off x="1202" y="3430"/>
              <a:ext cx="3310" cy="697"/>
              <a:chOff x="1202" y="3430"/>
              <a:chExt cx="3310" cy="697"/>
            </a:xfrm>
          </p:grpSpPr>
          <p:sp>
            <p:nvSpPr>
              <p:cNvPr id="6160" name="Oval 15"/>
              <p:cNvSpPr>
                <a:spLocks noChangeArrowheads="1"/>
              </p:cNvSpPr>
              <p:nvPr/>
            </p:nvSpPr>
            <p:spPr bwMode="auto">
              <a:xfrm>
                <a:off x="1609" y="3538"/>
                <a:ext cx="2903" cy="589"/>
              </a:xfrm>
              <a:prstGeom prst="ellipse">
                <a:avLst/>
              </a:prstGeom>
              <a:solidFill>
                <a:srgbClr val="FFFFC5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HK" altLang="en-US"/>
              </a:p>
            </p:txBody>
          </p:sp>
          <p:pic>
            <p:nvPicPr>
              <p:cNvPr id="6161" name="Picture 16" descr="Exclamation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2" y="3430"/>
                <a:ext cx="419" cy="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9" name="Text Box 17"/>
            <p:cNvSpPr txBox="1">
              <a:spLocks noChangeArrowheads="1"/>
            </p:cNvSpPr>
            <p:nvPr/>
          </p:nvSpPr>
          <p:spPr bwMode="auto">
            <a:xfrm>
              <a:off x="1848" y="3670"/>
              <a:ext cx="23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2800" b="1">
                  <a:solidFill>
                    <a:srgbClr val="FF0000"/>
                  </a:solidFill>
                </a:rPr>
                <a:t>嚴重時：脫水、感染、死亡</a:t>
              </a:r>
            </a:p>
          </p:txBody>
        </p:sp>
      </p:grpSp>
      <p:grpSp>
        <p:nvGrpSpPr>
          <p:cNvPr id="6149" name="Group 18"/>
          <p:cNvGrpSpPr>
            <a:grpSpLocks/>
          </p:cNvGrpSpPr>
          <p:nvPr/>
        </p:nvGrpSpPr>
        <p:grpSpPr bwMode="auto">
          <a:xfrm>
            <a:off x="943093" y="2116145"/>
            <a:ext cx="1952889" cy="2377536"/>
            <a:chOff x="716" y="1804"/>
            <a:chExt cx="1134" cy="1445"/>
          </a:xfrm>
        </p:grpSpPr>
        <p:sp>
          <p:nvSpPr>
            <p:cNvPr id="6156" name="Text Box 19"/>
            <p:cNvSpPr txBox="1">
              <a:spLocks noChangeArrowheads="1"/>
            </p:cNvSpPr>
            <p:nvPr/>
          </p:nvSpPr>
          <p:spPr bwMode="auto">
            <a:xfrm>
              <a:off x="966" y="1804"/>
              <a:ext cx="63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3200" b="1" dirty="0">
                  <a:solidFill>
                    <a:srgbClr val="CC3300"/>
                  </a:solidFill>
                </a:rPr>
                <a:t>嘔吐</a:t>
              </a:r>
            </a:p>
          </p:txBody>
        </p:sp>
        <p:pic>
          <p:nvPicPr>
            <p:cNvPr id="6157" name="Picture 20" descr="Stomach Flu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" y="2168"/>
              <a:ext cx="1134" cy="1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150" name="Rectangle 25"/>
          <p:cNvSpPr>
            <a:spLocks noGrp="1" noChangeArrowheads="1"/>
          </p:cNvSpPr>
          <p:nvPr>
            <p:ph type="title"/>
          </p:nvPr>
        </p:nvSpPr>
        <p:spPr>
          <a:xfrm>
            <a:off x="1066800" y="764704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sz="4800" b="1" dirty="0" smtClean="0"/>
              <a:t>經飲食傳播的疾病的症狀</a:t>
            </a:r>
          </a:p>
        </p:txBody>
      </p:sp>
      <p:grpSp>
        <p:nvGrpSpPr>
          <p:cNvPr id="6151" name="Group 29"/>
          <p:cNvGrpSpPr>
            <a:grpSpLocks/>
          </p:cNvGrpSpPr>
          <p:nvPr/>
        </p:nvGrpSpPr>
        <p:grpSpPr bwMode="auto">
          <a:xfrm>
            <a:off x="3347864" y="4744323"/>
            <a:ext cx="2501900" cy="833438"/>
            <a:chOff x="1864" y="1855"/>
            <a:chExt cx="2025" cy="576"/>
          </a:xfrm>
        </p:grpSpPr>
        <p:sp>
          <p:nvSpPr>
            <p:cNvPr id="6152" name="Freeform 30"/>
            <p:cNvSpPr>
              <a:spLocks/>
            </p:cNvSpPr>
            <p:nvPr/>
          </p:nvSpPr>
          <p:spPr bwMode="auto">
            <a:xfrm>
              <a:off x="1864" y="1855"/>
              <a:ext cx="2025" cy="576"/>
            </a:xfrm>
            <a:custGeom>
              <a:avLst/>
              <a:gdLst>
                <a:gd name="T0" fmla="*/ 59 w 4051"/>
                <a:gd name="T1" fmla="*/ 88 h 1152"/>
                <a:gd name="T2" fmla="*/ 30 w 4051"/>
                <a:gd name="T3" fmla="*/ 49 h 1152"/>
                <a:gd name="T4" fmla="*/ 4 w 4051"/>
                <a:gd name="T5" fmla="*/ 68 h 1152"/>
                <a:gd name="T6" fmla="*/ 3 w 4051"/>
                <a:gd name="T7" fmla="*/ 116 h 1152"/>
                <a:gd name="T8" fmla="*/ 0 w 4051"/>
                <a:gd name="T9" fmla="*/ 177 h 1152"/>
                <a:gd name="T10" fmla="*/ 4 w 4051"/>
                <a:gd name="T11" fmla="*/ 232 h 1152"/>
                <a:gd name="T12" fmla="*/ 5 w 4051"/>
                <a:gd name="T13" fmla="*/ 258 h 1152"/>
                <a:gd name="T14" fmla="*/ 52 w 4051"/>
                <a:gd name="T15" fmla="*/ 277 h 1152"/>
                <a:gd name="T16" fmla="*/ 171 w 4051"/>
                <a:gd name="T17" fmla="*/ 275 h 1152"/>
                <a:gd name="T18" fmla="*/ 213 w 4051"/>
                <a:gd name="T19" fmla="*/ 274 h 1152"/>
                <a:gd name="T20" fmla="*/ 276 w 4051"/>
                <a:gd name="T21" fmla="*/ 272 h 1152"/>
                <a:gd name="T22" fmla="*/ 317 w 4051"/>
                <a:gd name="T23" fmla="*/ 275 h 1152"/>
                <a:gd name="T24" fmla="*/ 359 w 4051"/>
                <a:gd name="T25" fmla="*/ 275 h 1152"/>
                <a:gd name="T26" fmla="*/ 397 w 4051"/>
                <a:gd name="T27" fmla="*/ 278 h 1152"/>
                <a:gd name="T28" fmla="*/ 456 w 4051"/>
                <a:gd name="T29" fmla="*/ 284 h 1152"/>
                <a:gd name="T30" fmla="*/ 535 w 4051"/>
                <a:gd name="T31" fmla="*/ 279 h 1152"/>
                <a:gd name="T32" fmla="*/ 620 w 4051"/>
                <a:gd name="T33" fmla="*/ 280 h 1152"/>
                <a:gd name="T34" fmla="*/ 655 w 4051"/>
                <a:gd name="T35" fmla="*/ 281 h 1152"/>
                <a:gd name="T36" fmla="*/ 713 w 4051"/>
                <a:gd name="T37" fmla="*/ 284 h 1152"/>
                <a:gd name="T38" fmla="*/ 801 w 4051"/>
                <a:gd name="T39" fmla="*/ 278 h 1152"/>
                <a:gd name="T40" fmla="*/ 867 w 4051"/>
                <a:gd name="T41" fmla="*/ 286 h 1152"/>
                <a:gd name="T42" fmla="*/ 922 w 4051"/>
                <a:gd name="T43" fmla="*/ 288 h 1152"/>
                <a:gd name="T44" fmla="*/ 944 w 4051"/>
                <a:gd name="T45" fmla="*/ 268 h 1152"/>
                <a:gd name="T46" fmla="*/ 969 w 4051"/>
                <a:gd name="T47" fmla="*/ 256 h 1152"/>
                <a:gd name="T48" fmla="*/ 1011 w 4051"/>
                <a:gd name="T49" fmla="*/ 258 h 1152"/>
                <a:gd name="T50" fmla="*/ 984 w 4051"/>
                <a:gd name="T51" fmla="*/ 245 h 1152"/>
                <a:gd name="T52" fmla="*/ 944 w 4051"/>
                <a:gd name="T53" fmla="*/ 236 h 1152"/>
                <a:gd name="T54" fmla="*/ 935 w 4051"/>
                <a:gd name="T55" fmla="*/ 222 h 1152"/>
                <a:gd name="T56" fmla="*/ 955 w 4051"/>
                <a:gd name="T57" fmla="*/ 218 h 1152"/>
                <a:gd name="T58" fmla="*/ 989 w 4051"/>
                <a:gd name="T59" fmla="*/ 207 h 1152"/>
                <a:gd name="T60" fmla="*/ 938 w 4051"/>
                <a:gd name="T61" fmla="*/ 199 h 1152"/>
                <a:gd name="T62" fmla="*/ 924 w 4051"/>
                <a:gd name="T63" fmla="*/ 177 h 1152"/>
                <a:gd name="T64" fmla="*/ 956 w 4051"/>
                <a:gd name="T65" fmla="*/ 166 h 1152"/>
                <a:gd name="T66" fmla="*/ 967 w 4051"/>
                <a:gd name="T67" fmla="*/ 156 h 1152"/>
                <a:gd name="T68" fmla="*/ 936 w 4051"/>
                <a:gd name="T69" fmla="*/ 155 h 1152"/>
                <a:gd name="T70" fmla="*/ 870 w 4051"/>
                <a:gd name="T71" fmla="*/ 98 h 1152"/>
                <a:gd name="T72" fmla="*/ 804 w 4051"/>
                <a:gd name="T73" fmla="*/ 59 h 1152"/>
                <a:gd name="T74" fmla="*/ 752 w 4051"/>
                <a:gd name="T75" fmla="*/ 59 h 1152"/>
                <a:gd name="T76" fmla="*/ 722 w 4051"/>
                <a:gd name="T77" fmla="*/ 91 h 1152"/>
                <a:gd name="T78" fmla="*/ 702 w 4051"/>
                <a:gd name="T79" fmla="*/ 91 h 1152"/>
                <a:gd name="T80" fmla="*/ 688 w 4051"/>
                <a:gd name="T81" fmla="*/ 134 h 1152"/>
                <a:gd name="T82" fmla="*/ 682 w 4051"/>
                <a:gd name="T83" fmla="*/ 138 h 1152"/>
                <a:gd name="T84" fmla="*/ 658 w 4051"/>
                <a:gd name="T85" fmla="*/ 100 h 1152"/>
                <a:gd name="T86" fmla="*/ 638 w 4051"/>
                <a:gd name="T87" fmla="*/ 84 h 1152"/>
                <a:gd name="T88" fmla="*/ 593 w 4051"/>
                <a:gd name="T89" fmla="*/ 103 h 1152"/>
                <a:gd name="T90" fmla="*/ 547 w 4051"/>
                <a:gd name="T91" fmla="*/ 56 h 1152"/>
                <a:gd name="T92" fmla="*/ 447 w 4051"/>
                <a:gd name="T93" fmla="*/ 10 h 1152"/>
                <a:gd name="T94" fmla="*/ 336 w 4051"/>
                <a:gd name="T95" fmla="*/ 1 h 1152"/>
                <a:gd name="T96" fmla="*/ 259 w 4051"/>
                <a:gd name="T97" fmla="*/ 14 h 1152"/>
                <a:gd name="T98" fmla="*/ 223 w 4051"/>
                <a:gd name="T99" fmla="*/ 41 h 1152"/>
                <a:gd name="T100" fmla="*/ 221 w 4051"/>
                <a:gd name="T101" fmla="*/ 81 h 1152"/>
                <a:gd name="T102" fmla="*/ 227 w 4051"/>
                <a:gd name="T103" fmla="*/ 154 h 1152"/>
                <a:gd name="T104" fmla="*/ 227 w 4051"/>
                <a:gd name="T105" fmla="*/ 183 h 1152"/>
                <a:gd name="T106" fmla="*/ 202 w 4051"/>
                <a:gd name="T107" fmla="*/ 201 h 1152"/>
                <a:gd name="T108" fmla="*/ 175 w 4051"/>
                <a:gd name="T109" fmla="*/ 202 h 1152"/>
                <a:gd name="T110" fmla="*/ 92 w 4051"/>
                <a:gd name="T111" fmla="*/ 203 h 1152"/>
                <a:gd name="T112" fmla="*/ 66 w 4051"/>
                <a:gd name="T113" fmla="*/ 193 h 1152"/>
                <a:gd name="T114" fmla="*/ 64 w 4051"/>
                <a:gd name="T115" fmla="*/ 141 h 11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051" h="1152">
                  <a:moveTo>
                    <a:pt x="246" y="522"/>
                  </a:moveTo>
                  <a:lnTo>
                    <a:pt x="250" y="508"/>
                  </a:lnTo>
                  <a:lnTo>
                    <a:pt x="254" y="491"/>
                  </a:lnTo>
                  <a:lnTo>
                    <a:pt x="257" y="475"/>
                  </a:lnTo>
                  <a:lnTo>
                    <a:pt x="257" y="458"/>
                  </a:lnTo>
                  <a:lnTo>
                    <a:pt x="257" y="440"/>
                  </a:lnTo>
                  <a:lnTo>
                    <a:pt x="256" y="421"/>
                  </a:lnTo>
                  <a:lnTo>
                    <a:pt x="254" y="403"/>
                  </a:lnTo>
                  <a:lnTo>
                    <a:pt x="250" y="384"/>
                  </a:lnTo>
                  <a:lnTo>
                    <a:pt x="238" y="349"/>
                  </a:lnTo>
                  <a:lnTo>
                    <a:pt x="223" y="312"/>
                  </a:lnTo>
                  <a:lnTo>
                    <a:pt x="205" y="279"/>
                  </a:lnTo>
                  <a:lnTo>
                    <a:pt x="195" y="264"/>
                  </a:lnTo>
                  <a:lnTo>
                    <a:pt x="186" y="250"/>
                  </a:lnTo>
                  <a:lnTo>
                    <a:pt x="176" y="237"/>
                  </a:lnTo>
                  <a:lnTo>
                    <a:pt x="164" y="225"/>
                  </a:lnTo>
                  <a:lnTo>
                    <a:pt x="153" y="215"/>
                  </a:lnTo>
                  <a:lnTo>
                    <a:pt x="143" y="206"/>
                  </a:lnTo>
                  <a:lnTo>
                    <a:pt x="131" y="200"/>
                  </a:lnTo>
                  <a:lnTo>
                    <a:pt x="120" y="194"/>
                  </a:lnTo>
                  <a:lnTo>
                    <a:pt x="108" y="190"/>
                  </a:lnTo>
                  <a:lnTo>
                    <a:pt x="96" y="188"/>
                  </a:lnTo>
                  <a:lnTo>
                    <a:pt x="85" y="190"/>
                  </a:lnTo>
                  <a:lnTo>
                    <a:pt x="73" y="192"/>
                  </a:lnTo>
                  <a:lnTo>
                    <a:pt x="64" y="200"/>
                  </a:lnTo>
                  <a:lnTo>
                    <a:pt x="54" y="208"/>
                  </a:lnTo>
                  <a:lnTo>
                    <a:pt x="42" y="217"/>
                  </a:lnTo>
                  <a:lnTo>
                    <a:pt x="34" y="233"/>
                  </a:lnTo>
                  <a:lnTo>
                    <a:pt x="25" y="248"/>
                  </a:lnTo>
                  <a:lnTo>
                    <a:pt x="17" y="270"/>
                  </a:lnTo>
                  <a:lnTo>
                    <a:pt x="11" y="291"/>
                  </a:lnTo>
                  <a:lnTo>
                    <a:pt x="5" y="314"/>
                  </a:lnTo>
                  <a:lnTo>
                    <a:pt x="3" y="340"/>
                  </a:lnTo>
                  <a:lnTo>
                    <a:pt x="0" y="365"/>
                  </a:lnTo>
                  <a:lnTo>
                    <a:pt x="0" y="392"/>
                  </a:lnTo>
                  <a:lnTo>
                    <a:pt x="3" y="415"/>
                  </a:lnTo>
                  <a:lnTo>
                    <a:pt x="9" y="438"/>
                  </a:lnTo>
                  <a:lnTo>
                    <a:pt x="13" y="448"/>
                  </a:lnTo>
                  <a:lnTo>
                    <a:pt x="17" y="458"/>
                  </a:lnTo>
                  <a:lnTo>
                    <a:pt x="15" y="464"/>
                  </a:lnTo>
                  <a:lnTo>
                    <a:pt x="13" y="473"/>
                  </a:lnTo>
                  <a:lnTo>
                    <a:pt x="11" y="483"/>
                  </a:lnTo>
                  <a:lnTo>
                    <a:pt x="9" y="493"/>
                  </a:lnTo>
                  <a:lnTo>
                    <a:pt x="7" y="506"/>
                  </a:lnTo>
                  <a:lnTo>
                    <a:pt x="7" y="520"/>
                  </a:lnTo>
                  <a:lnTo>
                    <a:pt x="5" y="535"/>
                  </a:lnTo>
                  <a:lnTo>
                    <a:pt x="5" y="551"/>
                  </a:lnTo>
                  <a:lnTo>
                    <a:pt x="3" y="588"/>
                  </a:lnTo>
                  <a:lnTo>
                    <a:pt x="3" y="625"/>
                  </a:lnTo>
                  <a:lnTo>
                    <a:pt x="3" y="706"/>
                  </a:lnTo>
                  <a:lnTo>
                    <a:pt x="5" y="747"/>
                  </a:lnTo>
                  <a:lnTo>
                    <a:pt x="5" y="785"/>
                  </a:lnTo>
                  <a:lnTo>
                    <a:pt x="7" y="822"/>
                  </a:lnTo>
                  <a:lnTo>
                    <a:pt x="9" y="857"/>
                  </a:lnTo>
                  <a:lnTo>
                    <a:pt x="11" y="871"/>
                  </a:lnTo>
                  <a:lnTo>
                    <a:pt x="11" y="884"/>
                  </a:lnTo>
                  <a:lnTo>
                    <a:pt x="13" y="898"/>
                  </a:lnTo>
                  <a:lnTo>
                    <a:pt x="15" y="910"/>
                  </a:lnTo>
                  <a:lnTo>
                    <a:pt x="15" y="917"/>
                  </a:lnTo>
                  <a:lnTo>
                    <a:pt x="17" y="925"/>
                  </a:lnTo>
                  <a:lnTo>
                    <a:pt x="19" y="931"/>
                  </a:lnTo>
                  <a:lnTo>
                    <a:pt x="19" y="935"/>
                  </a:lnTo>
                  <a:lnTo>
                    <a:pt x="13" y="950"/>
                  </a:lnTo>
                  <a:lnTo>
                    <a:pt x="9" y="964"/>
                  </a:lnTo>
                  <a:lnTo>
                    <a:pt x="7" y="975"/>
                  </a:lnTo>
                  <a:lnTo>
                    <a:pt x="7" y="989"/>
                  </a:lnTo>
                  <a:lnTo>
                    <a:pt x="9" y="1001"/>
                  </a:lnTo>
                  <a:lnTo>
                    <a:pt x="11" y="1010"/>
                  </a:lnTo>
                  <a:lnTo>
                    <a:pt x="15" y="1022"/>
                  </a:lnTo>
                  <a:lnTo>
                    <a:pt x="21" y="1030"/>
                  </a:lnTo>
                  <a:lnTo>
                    <a:pt x="27" y="1039"/>
                  </a:lnTo>
                  <a:lnTo>
                    <a:pt x="36" y="1047"/>
                  </a:lnTo>
                  <a:lnTo>
                    <a:pt x="44" y="1055"/>
                  </a:lnTo>
                  <a:lnTo>
                    <a:pt x="54" y="1061"/>
                  </a:lnTo>
                  <a:lnTo>
                    <a:pt x="77" y="1074"/>
                  </a:lnTo>
                  <a:lnTo>
                    <a:pt x="100" y="1084"/>
                  </a:lnTo>
                  <a:lnTo>
                    <a:pt x="128" y="1092"/>
                  </a:lnTo>
                  <a:lnTo>
                    <a:pt x="155" y="1100"/>
                  </a:lnTo>
                  <a:lnTo>
                    <a:pt x="184" y="1103"/>
                  </a:lnTo>
                  <a:lnTo>
                    <a:pt x="211" y="1107"/>
                  </a:lnTo>
                  <a:lnTo>
                    <a:pt x="238" y="1109"/>
                  </a:lnTo>
                  <a:lnTo>
                    <a:pt x="263" y="1111"/>
                  </a:lnTo>
                  <a:lnTo>
                    <a:pt x="287" y="1111"/>
                  </a:lnTo>
                  <a:lnTo>
                    <a:pt x="306" y="1111"/>
                  </a:lnTo>
                  <a:lnTo>
                    <a:pt x="463" y="1111"/>
                  </a:lnTo>
                  <a:lnTo>
                    <a:pt x="529" y="1109"/>
                  </a:lnTo>
                  <a:lnTo>
                    <a:pt x="595" y="1107"/>
                  </a:lnTo>
                  <a:lnTo>
                    <a:pt x="626" y="1105"/>
                  </a:lnTo>
                  <a:lnTo>
                    <a:pt x="657" y="1102"/>
                  </a:lnTo>
                  <a:lnTo>
                    <a:pt x="686" y="1098"/>
                  </a:lnTo>
                  <a:lnTo>
                    <a:pt x="713" y="1094"/>
                  </a:lnTo>
                  <a:lnTo>
                    <a:pt x="736" y="1088"/>
                  </a:lnTo>
                  <a:lnTo>
                    <a:pt x="756" y="1080"/>
                  </a:lnTo>
                  <a:lnTo>
                    <a:pt x="762" y="1082"/>
                  </a:lnTo>
                  <a:lnTo>
                    <a:pt x="767" y="1082"/>
                  </a:lnTo>
                  <a:lnTo>
                    <a:pt x="773" y="1086"/>
                  </a:lnTo>
                  <a:lnTo>
                    <a:pt x="783" y="1086"/>
                  </a:lnTo>
                  <a:lnTo>
                    <a:pt x="802" y="1088"/>
                  </a:lnTo>
                  <a:lnTo>
                    <a:pt x="826" y="1092"/>
                  </a:lnTo>
                  <a:lnTo>
                    <a:pt x="853" y="1094"/>
                  </a:lnTo>
                  <a:lnTo>
                    <a:pt x="880" y="1094"/>
                  </a:lnTo>
                  <a:lnTo>
                    <a:pt x="942" y="1096"/>
                  </a:lnTo>
                  <a:lnTo>
                    <a:pt x="1000" y="1096"/>
                  </a:lnTo>
                  <a:lnTo>
                    <a:pt x="1027" y="1096"/>
                  </a:lnTo>
                  <a:lnTo>
                    <a:pt x="1053" y="1094"/>
                  </a:lnTo>
                  <a:lnTo>
                    <a:pt x="1076" y="1092"/>
                  </a:lnTo>
                  <a:lnTo>
                    <a:pt x="1084" y="1092"/>
                  </a:lnTo>
                  <a:lnTo>
                    <a:pt x="1091" y="1090"/>
                  </a:lnTo>
                  <a:lnTo>
                    <a:pt x="1099" y="1088"/>
                  </a:lnTo>
                  <a:lnTo>
                    <a:pt x="1105" y="1088"/>
                  </a:lnTo>
                  <a:lnTo>
                    <a:pt x="1109" y="1086"/>
                  </a:lnTo>
                  <a:lnTo>
                    <a:pt x="1113" y="1084"/>
                  </a:lnTo>
                  <a:lnTo>
                    <a:pt x="1128" y="1084"/>
                  </a:lnTo>
                  <a:lnTo>
                    <a:pt x="1150" y="1084"/>
                  </a:lnTo>
                  <a:lnTo>
                    <a:pt x="1173" y="1086"/>
                  </a:lnTo>
                  <a:lnTo>
                    <a:pt x="1200" y="1088"/>
                  </a:lnTo>
                  <a:lnTo>
                    <a:pt x="1225" y="1092"/>
                  </a:lnTo>
                  <a:lnTo>
                    <a:pt x="1247" y="1096"/>
                  </a:lnTo>
                  <a:lnTo>
                    <a:pt x="1258" y="1098"/>
                  </a:lnTo>
                  <a:lnTo>
                    <a:pt x="1268" y="1100"/>
                  </a:lnTo>
                  <a:lnTo>
                    <a:pt x="1276" y="1102"/>
                  </a:lnTo>
                  <a:lnTo>
                    <a:pt x="1281" y="1103"/>
                  </a:lnTo>
                  <a:lnTo>
                    <a:pt x="1289" y="1102"/>
                  </a:lnTo>
                  <a:lnTo>
                    <a:pt x="1297" y="1100"/>
                  </a:lnTo>
                  <a:lnTo>
                    <a:pt x="1311" y="1098"/>
                  </a:lnTo>
                  <a:lnTo>
                    <a:pt x="1326" y="1098"/>
                  </a:lnTo>
                  <a:lnTo>
                    <a:pt x="1342" y="1098"/>
                  </a:lnTo>
                  <a:lnTo>
                    <a:pt x="1359" y="1096"/>
                  </a:lnTo>
                  <a:lnTo>
                    <a:pt x="1398" y="1098"/>
                  </a:lnTo>
                  <a:lnTo>
                    <a:pt x="1439" y="1098"/>
                  </a:lnTo>
                  <a:lnTo>
                    <a:pt x="1456" y="1100"/>
                  </a:lnTo>
                  <a:lnTo>
                    <a:pt x="1473" y="1102"/>
                  </a:lnTo>
                  <a:lnTo>
                    <a:pt x="1489" y="1103"/>
                  </a:lnTo>
                  <a:lnTo>
                    <a:pt x="1503" y="1105"/>
                  </a:lnTo>
                  <a:lnTo>
                    <a:pt x="1512" y="1107"/>
                  </a:lnTo>
                  <a:lnTo>
                    <a:pt x="1520" y="1109"/>
                  </a:lnTo>
                  <a:lnTo>
                    <a:pt x="1532" y="1105"/>
                  </a:lnTo>
                  <a:lnTo>
                    <a:pt x="1541" y="1105"/>
                  </a:lnTo>
                  <a:lnTo>
                    <a:pt x="1567" y="1107"/>
                  </a:lnTo>
                  <a:lnTo>
                    <a:pt x="1590" y="1111"/>
                  </a:lnTo>
                  <a:lnTo>
                    <a:pt x="1599" y="1109"/>
                  </a:lnTo>
                  <a:lnTo>
                    <a:pt x="1611" y="1107"/>
                  </a:lnTo>
                  <a:lnTo>
                    <a:pt x="1621" y="1109"/>
                  </a:lnTo>
                  <a:lnTo>
                    <a:pt x="1632" y="1113"/>
                  </a:lnTo>
                  <a:lnTo>
                    <a:pt x="1658" y="1119"/>
                  </a:lnTo>
                  <a:lnTo>
                    <a:pt x="1685" y="1123"/>
                  </a:lnTo>
                  <a:lnTo>
                    <a:pt x="1718" y="1127"/>
                  </a:lnTo>
                  <a:lnTo>
                    <a:pt x="1751" y="1129"/>
                  </a:lnTo>
                  <a:lnTo>
                    <a:pt x="1788" y="1131"/>
                  </a:lnTo>
                  <a:lnTo>
                    <a:pt x="1824" y="1133"/>
                  </a:lnTo>
                  <a:lnTo>
                    <a:pt x="1863" y="1134"/>
                  </a:lnTo>
                  <a:lnTo>
                    <a:pt x="1939" y="1133"/>
                  </a:lnTo>
                  <a:lnTo>
                    <a:pt x="1976" y="1131"/>
                  </a:lnTo>
                  <a:lnTo>
                    <a:pt x="2011" y="1127"/>
                  </a:lnTo>
                  <a:lnTo>
                    <a:pt x="2044" y="1123"/>
                  </a:lnTo>
                  <a:lnTo>
                    <a:pt x="2073" y="1119"/>
                  </a:lnTo>
                  <a:lnTo>
                    <a:pt x="2100" y="1113"/>
                  </a:lnTo>
                  <a:lnTo>
                    <a:pt x="2111" y="1109"/>
                  </a:lnTo>
                  <a:lnTo>
                    <a:pt x="2121" y="1105"/>
                  </a:lnTo>
                  <a:lnTo>
                    <a:pt x="2143" y="1113"/>
                  </a:lnTo>
                  <a:lnTo>
                    <a:pt x="2166" y="1119"/>
                  </a:lnTo>
                  <a:lnTo>
                    <a:pt x="2191" y="1123"/>
                  </a:lnTo>
                  <a:lnTo>
                    <a:pt x="2214" y="1123"/>
                  </a:lnTo>
                  <a:lnTo>
                    <a:pt x="2241" y="1123"/>
                  </a:lnTo>
                  <a:lnTo>
                    <a:pt x="2269" y="1123"/>
                  </a:lnTo>
                  <a:lnTo>
                    <a:pt x="2323" y="1119"/>
                  </a:lnTo>
                  <a:lnTo>
                    <a:pt x="2379" y="1115"/>
                  </a:lnTo>
                  <a:lnTo>
                    <a:pt x="2406" y="1113"/>
                  </a:lnTo>
                  <a:lnTo>
                    <a:pt x="2457" y="1115"/>
                  </a:lnTo>
                  <a:lnTo>
                    <a:pt x="2482" y="1119"/>
                  </a:lnTo>
                  <a:lnTo>
                    <a:pt x="2503" y="1125"/>
                  </a:lnTo>
                  <a:lnTo>
                    <a:pt x="2525" y="1131"/>
                  </a:lnTo>
                  <a:lnTo>
                    <a:pt x="2536" y="1129"/>
                  </a:lnTo>
                  <a:lnTo>
                    <a:pt x="2550" y="1129"/>
                  </a:lnTo>
                  <a:lnTo>
                    <a:pt x="2579" y="1129"/>
                  </a:lnTo>
                  <a:lnTo>
                    <a:pt x="2592" y="1129"/>
                  </a:lnTo>
                  <a:lnTo>
                    <a:pt x="2606" y="1129"/>
                  </a:lnTo>
                  <a:lnTo>
                    <a:pt x="2616" y="1127"/>
                  </a:lnTo>
                  <a:lnTo>
                    <a:pt x="2620" y="1125"/>
                  </a:lnTo>
                  <a:lnTo>
                    <a:pt x="2622" y="1123"/>
                  </a:lnTo>
                  <a:lnTo>
                    <a:pt x="2633" y="1123"/>
                  </a:lnTo>
                  <a:lnTo>
                    <a:pt x="2647" y="1123"/>
                  </a:lnTo>
                  <a:lnTo>
                    <a:pt x="2662" y="1125"/>
                  </a:lnTo>
                  <a:lnTo>
                    <a:pt x="2682" y="1125"/>
                  </a:lnTo>
                  <a:lnTo>
                    <a:pt x="2701" y="1127"/>
                  </a:lnTo>
                  <a:lnTo>
                    <a:pt x="2722" y="1129"/>
                  </a:lnTo>
                  <a:lnTo>
                    <a:pt x="2767" y="1131"/>
                  </a:lnTo>
                  <a:lnTo>
                    <a:pt x="2812" y="1133"/>
                  </a:lnTo>
                  <a:lnTo>
                    <a:pt x="2833" y="1133"/>
                  </a:lnTo>
                  <a:lnTo>
                    <a:pt x="2854" y="1133"/>
                  </a:lnTo>
                  <a:lnTo>
                    <a:pt x="2874" y="1131"/>
                  </a:lnTo>
                  <a:lnTo>
                    <a:pt x="2891" y="1129"/>
                  </a:lnTo>
                  <a:lnTo>
                    <a:pt x="2907" y="1125"/>
                  </a:lnTo>
                  <a:lnTo>
                    <a:pt x="2918" y="1121"/>
                  </a:lnTo>
                  <a:lnTo>
                    <a:pt x="2951" y="1125"/>
                  </a:lnTo>
                  <a:lnTo>
                    <a:pt x="2988" y="1127"/>
                  </a:lnTo>
                  <a:lnTo>
                    <a:pt x="3023" y="1127"/>
                  </a:lnTo>
                  <a:lnTo>
                    <a:pt x="3060" y="1125"/>
                  </a:lnTo>
                  <a:lnTo>
                    <a:pt x="3134" y="1117"/>
                  </a:lnTo>
                  <a:lnTo>
                    <a:pt x="3207" y="1109"/>
                  </a:lnTo>
                  <a:lnTo>
                    <a:pt x="3244" y="1105"/>
                  </a:lnTo>
                  <a:lnTo>
                    <a:pt x="3281" y="1103"/>
                  </a:lnTo>
                  <a:lnTo>
                    <a:pt x="3314" y="1103"/>
                  </a:lnTo>
                  <a:lnTo>
                    <a:pt x="3349" y="1105"/>
                  </a:lnTo>
                  <a:lnTo>
                    <a:pt x="3382" y="1109"/>
                  </a:lnTo>
                  <a:lnTo>
                    <a:pt x="3413" y="1117"/>
                  </a:lnTo>
                  <a:lnTo>
                    <a:pt x="3426" y="1123"/>
                  </a:lnTo>
                  <a:lnTo>
                    <a:pt x="3442" y="1129"/>
                  </a:lnTo>
                  <a:lnTo>
                    <a:pt x="3455" y="1134"/>
                  </a:lnTo>
                  <a:lnTo>
                    <a:pt x="3469" y="1144"/>
                  </a:lnTo>
                  <a:lnTo>
                    <a:pt x="3483" y="1138"/>
                  </a:lnTo>
                  <a:lnTo>
                    <a:pt x="3498" y="1134"/>
                  </a:lnTo>
                  <a:lnTo>
                    <a:pt x="3516" y="1134"/>
                  </a:lnTo>
                  <a:lnTo>
                    <a:pt x="3537" y="1136"/>
                  </a:lnTo>
                  <a:lnTo>
                    <a:pt x="3558" y="1138"/>
                  </a:lnTo>
                  <a:lnTo>
                    <a:pt x="3580" y="1142"/>
                  </a:lnTo>
                  <a:lnTo>
                    <a:pt x="3624" y="1148"/>
                  </a:lnTo>
                  <a:lnTo>
                    <a:pt x="3647" y="1150"/>
                  </a:lnTo>
                  <a:lnTo>
                    <a:pt x="3669" y="1152"/>
                  </a:lnTo>
                  <a:lnTo>
                    <a:pt x="3688" y="1150"/>
                  </a:lnTo>
                  <a:lnTo>
                    <a:pt x="3710" y="1148"/>
                  </a:lnTo>
                  <a:lnTo>
                    <a:pt x="3725" y="1142"/>
                  </a:lnTo>
                  <a:lnTo>
                    <a:pt x="3735" y="1138"/>
                  </a:lnTo>
                  <a:lnTo>
                    <a:pt x="3741" y="1133"/>
                  </a:lnTo>
                  <a:lnTo>
                    <a:pt x="3748" y="1127"/>
                  </a:lnTo>
                  <a:lnTo>
                    <a:pt x="3754" y="1121"/>
                  </a:lnTo>
                  <a:lnTo>
                    <a:pt x="3760" y="1113"/>
                  </a:lnTo>
                  <a:lnTo>
                    <a:pt x="3764" y="1103"/>
                  </a:lnTo>
                  <a:lnTo>
                    <a:pt x="3772" y="1086"/>
                  </a:lnTo>
                  <a:lnTo>
                    <a:pt x="3779" y="1071"/>
                  </a:lnTo>
                  <a:lnTo>
                    <a:pt x="3787" y="1055"/>
                  </a:lnTo>
                  <a:lnTo>
                    <a:pt x="3795" y="1045"/>
                  </a:lnTo>
                  <a:lnTo>
                    <a:pt x="3803" y="1036"/>
                  </a:lnTo>
                  <a:lnTo>
                    <a:pt x="3810" y="1028"/>
                  </a:lnTo>
                  <a:lnTo>
                    <a:pt x="3820" y="1022"/>
                  </a:lnTo>
                  <a:lnTo>
                    <a:pt x="3830" y="1020"/>
                  </a:lnTo>
                  <a:lnTo>
                    <a:pt x="3839" y="1018"/>
                  </a:lnTo>
                  <a:lnTo>
                    <a:pt x="3851" y="1018"/>
                  </a:lnTo>
                  <a:lnTo>
                    <a:pt x="3863" y="1020"/>
                  </a:lnTo>
                  <a:lnTo>
                    <a:pt x="3878" y="1024"/>
                  </a:lnTo>
                  <a:lnTo>
                    <a:pt x="3894" y="1030"/>
                  </a:lnTo>
                  <a:lnTo>
                    <a:pt x="3911" y="1036"/>
                  </a:lnTo>
                  <a:lnTo>
                    <a:pt x="3931" y="1043"/>
                  </a:lnTo>
                  <a:lnTo>
                    <a:pt x="3952" y="1053"/>
                  </a:lnTo>
                  <a:lnTo>
                    <a:pt x="3975" y="1051"/>
                  </a:lnTo>
                  <a:lnTo>
                    <a:pt x="3995" y="1049"/>
                  </a:lnTo>
                  <a:lnTo>
                    <a:pt x="4012" y="1045"/>
                  </a:lnTo>
                  <a:lnTo>
                    <a:pt x="4026" y="1041"/>
                  </a:lnTo>
                  <a:lnTo>
                    <a:pt x="4037" y="1038"/>
                  </a:lnTo>
                  <a:lnTo>
                    <a:pt x="4045" y="1032"/>
                  </a:lnTo>
                  <a:lnTo>
                    <a:pt x="4049" y="1026"/>
                  </a:lnTo>
                  <a:lnTo>
                    <a:pt x="4051" y="1020"/>
                  </a:lnTo>
                  <a:lnTo>
                    <a:pt x="4049" y="1014"/>
                  </a:lnTo>
                  <a:lnTo>
                    <a:pt x="4043" y="1008"/>
                  </a:lnTo>
                  <a:lnTo>
                    <a:pt x="4035" y="1003"/>
                  </a:lnTo>
                  <a:lnTo>
                    <a:pt x="4022" y="997"/>
                  </a:lnTo>
                  <a:lnTo>
                    <a:pt x="4006" y="993"/>
                  </a:lnTo>
                  <a:lnTo>
                    <a:pt x="3987" y="987"/>
                  </a:lnTo>
                  <a:lnTo>
                    <a:pt x="3964" y="981"/>
                  </a:lnTo>
                  <a:lnTo>
                    <a:pt x="3936" y="979"/>
                  </a:lnTo>
                  <a:lnTo>
                    <a:pt x="3931" y="977"/>
                  </a:lnTo>
                  <a:lnTo>
                    <a:pt x="3923" y="977"/>
                  </a:lnTo>
                  <a:lnTo>
                    <a:pt x="3911" y="975"/>
                  </a:lnTo>
                  <a:lnTo>
                    <a:pt x="3900" y="974"/>
                  </a:lnTo>
                  <a:lnTo>
                    <a:pt x="3884" y="972"/>
                  </a:lnTo>
                  <a:lnTo>
                    <a:pt x="3870" y="968"/>
                  </a:lnTo>
                  <a:lnTo>
                    <a:pt x="3838" y="962"/>
                  </a:lnTo>
                  <a:lnTo>
                    <a:pt x="3806" y="954"/>
                  </a:lnTo>
                  <a:lnTo>
                    <a:pt x="3793" y="950"/>
                  </a:lnTo>
                  <a:lnTo>
                    <a:pt x="3779" y="944"/>
                  </a:lnTo>
                  <a:lnTo>
                    <a:pt x="3768" y="941"/>
                  </a:lnTo>
                  <a:lnTo>
                    <a:pt x="3758" y="937"/>
                  </a:lnTo>
                  <a:lnTo>
                    <a:pt x="3750" y="933"/>
                  </a:lnTo>
                  <a:lnTo>
                    <a:pt x="3746" y="927"/>
                  </a:lnTo>
                  <a:lnTo>
                    <a:pt x="3741" y="915"/>
                  </a:lnTo>
                  <a:lnTo>
                    <a:pt x="3737" y="904"/>
                  </a:lnTo>
                  <a:lnTo>
                    <a:pt x="3735" y="898"/>
                  </a:lnTo>
                  <a:lnTo>
                    <a:pt x="3735" y="892"/>
                  </a:lnTo>
                  <a:lnTo>
                    <a:pt x="3739" y="890"/>
                  </a:lnTo>
                  <a:lnTo>
                    <a:pt x="3741" y="888"/>
                  </a:lnTo>
                  <a:lnTo>
                    <a:pt x="3746" y="888"/>
                  </a:lnTo>
                  <a:lnTo>
                    <a:pt x="3750" y="888"/>
                  </a:lnTo>
                  <a:lnTo>
                    <a:pt x="3756" y="888"/>
                  </a:lnTo>
                  <a:lnTo>
                    <a:pt x="3764" y="888"/>
                  </a:lnTo>
                  <a:lnTo>
                    <a:pt x="3777" y="888"/>
                  </a:lnTo>
                  <a:lnTo>
                    <a:pt x="3783" y="886"/>
                  </a:lnTo>
                  <a:lnTo>
                    <a:pt x="3787" y="882"/>
                  </a:lnTo>
                  <a:lnTo>
                    <a:pt x="3793" y="877"/>
                  </a:lnTo>
                  <a:lnTo>
                    <a:pt x="3795" y="869"/>
                  </a:lnTo>
                  <a:lnTo>
                    <a:pt x="3820" y="869"/>
                  </a:lnTo>
                  <a:lnTo>
                    <a:pt x="3841" y="867"/>
                  </a:lnTo>
                  <a:lnTo>
                    <a:pt x="3861" y="865"/>
                  </a:lnTo>
                  <a:lnTo>
                    <a:pt x="3880" y="861"/>
                  </a:lnTo>
                  <a:lnTo>
                    <a:pt x="3915" y="855"/>
                  </a:lnTo>
                  <a:lnTo>
                    <a:pt x="3933" y="853"/>
                  </a:lnTo>
                  <a:lnTo>
                    <a:pt x="3954" y="851"/>
                  </a:lnTo>
                  <a:lnTo>
                    <a:pt x="3954" y="844"/>
                  </a:lnTo>
                  <a:lnTo>
                    <a:pt x="3954" y="838"/>
                  </a:lnTo>
                  <a:lnTo>
                    <a:pt x="3956" y="834"/>
                  </a:lnTo>
                  <a:lnTo>
                    <a:pt x="3958" y="828"/>
                  </a:lnTo>
                  <a:lnTo>
                    <a:pt x="3960" y="824"/>
                  </a:lnTo>
                  <a:lnTo>
                    <a:pt x="3960" y="818"/>
                  </a:lnTo>
                  <a:lnTo>
                    <a:pt x="3958" y="809"/>
                  </a:lnTo>
                  <a:lnTo>
                    <a:pt x="3911" y="811"/>
                  </a:lnTo>
                  <a:lnTo>
                    <a:pt x="3867" y="811"/>
                  </a:lnTo>
                  <a:lnTo>
                    <a:pt x="3826" y="809"/>
                  </a:lnTo>
                  <a:lnTo>
                    <a:pt x="3806" y="807"/>
                  </a:lnTo>
                  <a:lnTo>
                    <a:pt x="3789" y="803"/>
                  </a:lnTo>
                  <a:lnTo>
                    <a:pt x="3772" y="799"/>
                  </a:lnTo>
                  <a:lnTo>
                    <a:pt x="3754" y="793"/>
                  </a:lnTo>
                  <a:lnTo>
                    <a:pt x="3739" y="785"/>
                  </a:lnTo>
                  <a:lnTo>
                    <a:pt x="3723" y="776"/>
                  </a:lnTo>
                  <a:lnTo>
                    <a:pt x="3710" y="766"/>
                  </a:lnTo>
                  <a:lnTo>
                    <a:pt x="3698" y="753"/>
                  </a:lnTo>
                  <a:lnTo>
                    <a:pt x="3686" y="735"/>
                  </a:lnTo>
                  <a:lnTo>
                    <a:pt x="3677" y="718"/>
                  </a:lnTo>
                  <a:lnTo>
                    <a:pt x="3677" y="714"/>
                  </a:lnTo>
                  <a:lnTo>
                    <a:pt x="3680" y="712"/>
                  </a:lnTo>
                  <a:lnTo>
                    <a:pt x="3688" y="708"/>
                  </a:lnTo>
                  <a:lnTo>
                    <a:pt x="3698" y="706"/>
                  </a:lnTo>
                  <a:lnTo>
                    <a:pt x="3710" y="702"/>
                  </a:lnTo>
                  <a:lnTo>
                    <a:pt x="3723" y="700"/>
                  </a:lnTo>
                  <a:lnTo>
                    <a:pt x="3752" y="694"/>
                  </a:lnTo>
                  <a:lnTo>
                    <a:pt x="3781" y="687"/>
                  </a:lnTo>
                  <a:lnTo>
                    <a:pt x="3795" y="683"/>
                  </a:lnTo>
                  <a:lnTo>
                    <a:pt x="3805" y="679"/>
                  </a:lnTo>
                  <a:lnTo>
                    <a:pt x="3814" y="675"/>
                  </a:lnTo>
                  <a:lnTo>
                    <a:pt x="3820" y="669"/>
                  </a:lnTo>
                  <a:lnTo>
                    <a:pt x="3824" y="663"/>
                  </a:lnTo>
                  <a:lnTo>
                    <a:pt x="3824" y="661"/>
                  </a:lnTo>
                  <a:lnTo>
                    <a:pt x="3822" y="658"/>
                  </a:lnTo>
                  <a:lnTo>
                    <a:pt x="3832" y="652"/>
                  </a:lnTo>
                  <a:lnTo>
                    <a:pt x="3841" y="648"/>
                  </a:lnTo>
                  <a:lnTo>
                    <a:pt x="3851" y="644"/>
                  </a:lnTo>
                  <a:lnTo>
                    <a:pt x="3857" y="638"/>
                  </a:lnTo>
                  <a:lnTo>
                    <a:pt x="3863" y="634"/>
                  </a:lnTo>
                  <a:lnTo>
                    <a:pt x="3867" y="632"/>
                  </a:lnTo>
                  <a:lnTo>
                    <a:pt x="3869" y="628"/>
                  </a:lnTo>
                  <a:lnTo>
                    <a:pt x="3870" y="625"/>
                  </a:lnTo>
                  <a:lnTo>
                    <a:pt x="3870" y="621"/>
                  </a:lnTo>
                  <a:lnTo>
                    <a:pt x="3870" y="619"/>
                  </a:lnTo>
                  <a:lnTo>
                    <a:pt x="3869" y="617"/>
                  </a:lnTo>
                  <a:lnTo>
                    <a:pt x="3867" y="613"/>
                  </a:lnTo>
                  <a:lnTo>
                    <a:pt x="3857" y="611"/>
                  </a:lnTo>
                  <a:lnTo>
                    <a:pt x="3845" y="607"/>
                  </a:lnTo>
                  <a:lnTo>
                    <a:pt x="3832" y="607"/>
                  </a:lnTo>
                  <a:lnTo>
                    <a:pt x="3814" y="607"/>
                  </a:lnTo>
                  <a:lnTo>
                    <a:pt x="3793" y="609"/>
                  </a:lnTo>
                  <a:lnTo>
                    <a:pt x="3772" y="613"/>
                  </a:lnTo>
                  <a:lnTo>
                    <a:pt x="3746" y="617"/>
                  </a:lnTo>
                  <a:lnTo>
                    <a:pt x="3723" y="623"/>
                  </a:lnTo>
                  <a:lnTo>
                    <a:pt x="3696" y="632"/>
                  </a:lnTo>
                  <a:lnTo>
                    <a:pt x="3669" y="642"/>
                  </a:lnTo>
                  <a:lnTo>
                    <a:pt x="3649" y="617"/>
                  </a:lnTo>
                  <a:lnTo>
                    <a:pt x="3632" y="592"/>
                  </a:lnTo>
                  <a:lnTo>
                    <a:pt x="3593" y="535"/>
                  </a:lnTo>
                  <a:lnTo>
                    <a:pt x="3552" y="479"/>
                  </a:lnTo>
                  <a:lnTo>
                    <a:pt x="3531" y="448"/>
                  </a:lnTo>
                  <a:lnTo>
                    <a:pt x="3508" y="421"/>
                  </a:lnTo>
                  <a:lnTo>
                    <a:pt x="3483" y="392"/>
                  </a:lnTo>
                  <a:lnTo>
                    <a:pt x="3457" y="365"/>
                  </a:lnTo>
                  <a:lnTo>
                    <a:pt x="3428" y="340"/>
                  </a:lnTo>
                  <a:lnTo>
                    <a:pt x="3399" y="316"/>
                  </a:lnTo>
                  <a:lnTo>
                    <a:pt x="3366" y="293"/>
                  </a:lnTo>
                  <a:lnTo>
                    <a:pt x="3333" y="274"/>
                  </a:lnTo>
                  <a:lnTo>
                    <a:pt x="3295" y="256"/>
                  </a:lnTo>
                  <a:lnTo>
                    <a:pt x="3275" y="250"/>
                  </a:lnTo>
                  <a:lnTo>
                    <a:pt x="3254" y="243"/>
                  </a:lnTo>
                  <a:lnTo>
                    <a:pt x="3236" y="239"/>
                  </a:lnTo>
                  <a:lnTo>
                    <a:pt x="3219" y="233"/>
                  </a:lnTo>
                  <a:lnTo>
                    <a:pt x="3203" y="229"/>
                  </a:lnTo>
                  <a:lnTo>
                    <a:pt x="3188" y="227"/>
                  </a:lnTo>
                  <a:lnTo>
                    <a:pt x="3161" y="221"/>
                  </a:lnTo>
                  <a:lnTo>
                    <a:pt x="3135" y="219"/>
                  </a:lnTo>
                  <a:lnTo>
                    <a:pt x="3108" y="217"/>
                  </a:lnTo>
                  <a:lnTo>
                    <a:pt x="3083" y="217"/>
                  </a:lnTo>
                  <a:lnTo>
                    <a:pt x="3052" y="217"/>
                  </a:lnTo>
                  <a:lnTo>
                    <a:pt x="3037" y="217"/>
                  </a:lnTo>
                  <a:lnTo>
                    <a:pt x="3019" y="217"/>
                  </a:lnTo>
                  <a:lnTo>
                    <a:pt x="3011" y="235"/>
                  </a:lnTo>
                  <a:lnTo>
                    <a:pt x="3002" y="250"/>
                  </a:lnTo>
                  <a:lnTo>
                    <a:pt x="2986" y="279"/>
                  </a:lnTo>
                  <a:lnTo>
                    <a:pt x="2971" y="303"/>
                  </a:lnTo>
                  <a:lnTo>
                    <a:pt x="2963" y="314"/>
                  </a:lnTo>
                  <a:lnTo>
                    <a:pt x="2953" y="324"/>
                  </a:lnTo>
                  <a:lnTo>
                    <a:pt x="2945" y="334"/>
                  </a:lnTo>
                  <a:lnTo>
                    <a:pt x="2936" y="340"/>
                  </a:lnTo>
                  <a:lnTo>
                    <a:pt x="2926" y="347"/>
                  </a:lnTo>
                  <a:lnTo>
                    <a:pt x="2916" y="353"/>
                  </a:lnTo>
                  <a:lnTo>
                    <a:pt x="2891" y="361"/>
                  </a:lnTo>
                  <a:lnTo>
                    <a:pt x="2879" y="363"/>
                  </a:lnTo>
                  <a:lnTo>
                    <a:pt x="2864" y="363"/>
                  </a:lnTo>
                  <a:lnTo>
                    <a:pt x="2856" y="357"/>
                  </a:lnTo>
                  <a:lnTo>
                    <a:pt x="2848" y="351"/>
                  </a:lnTo>
                  <a:lnTo>
                    <a:pt x="2841" y="349"/>
                  </a:lnTo>
                  <a:lnTo>
                    <a:pt x="2833" y="347"/>
                  </a:lnTo>
                  <a:lnTo>
                    <a:pt x="2827" y="349"/>
                  </a:lnTo>
                  <a:lnTo>
                    <a:pt x="2819" y="351"/>
                  </a:lnTo>
                  <a:lnTo>
                    <a:pt x="2814" y="355"/>
                  </a:lnTo>
                  <a:lnTo>
                    <a:pt x="2808" y="361"/>
                  </a:lnTo>
                  <a:lnTo>
                    <a:pt x="2802" y="367"/>
                  </a:lnTo>
                  <a:lnTo>
                    <a:pt x="2798" y="374"/>
                  </a:lnTo>
                  <a:lnTo>
                    <a:pt x="2788" y="392"/>
                  </a:lnTo>
                  <a:lnTo>
                    <a:pt x="2781" y="413"/>
                  </a:lnTo>
                  <a:lnTo>
                    <a:pt x="2773" y="435"/>
                  </a:lnTo>
                  <a:lnTo>
                    <a:pt x="2767" y="458"/>
                  </a:lnTo>
                  <a:lnTo>
                    <a:pt x="2763" y="479"/>
                  </a:lnTo>
                  <a:lnTo>
                    <a:pt x="2759" y="500"/>
                  </a:lnTo>
                  <a:lnTo>
                    <a:pt x="2755" y="520"/>
                  </a:lnTo>
                  <a:lnTo>
                    <a:pt x="2753" y="533"/>
                  </a:lnTo>
                  <a:lnTo>
                    <a:pt x="2753" y="541"/>
                  </a:lnTo>
                  <a:lnTo>
                    <a:pt x="2751" y="545"/>
                  </a:lnTo>
                  <a:lnTo>
                    <a:pt x="2751" y="547"/>
                  </a:lnTo>
                  <a:lnTo>
                    <a:pt x="2751" y="549"/>
                  </a:lnTo>
                  <a:lnTo>
                    <a:pt x="2751" y="547"/>
                  </a:lnTo>
                  <a:lnTo>
                    <a:pt x="2748" y="551"/>
                  </a:lnTo>
                  <a:lnTo>
                    <a:pt x="2742" y="553"/>
                  </a:lnTo>
                  <a:lnTo>
                    <a:pt x="2738" y="555"/>
                  </a:lnTo>
                  <a:lnTo>
                    <a:pt x="2734" y="553"/>
                  </a:lnTo>
                  <a:lnTo>
                    <a:pt x="2730" y="551"/>
                  </a:lnTo>
                  <a:lnTo>
                    <a:pt x="2724" y="549"/>
                  </a:lnTo>
                  <a:lnTo>
                    <a:pt x="2715" y="539"/>
                  </a:lnTo>
                  <a:lnTo>
                    <a:pt x="2705" y="528"/>
                  </a:lnTo>
                  <a:lnTo>
                    <a:pt x="2697" y="512"/>
                  </a:lnTo>
                  <a:lnTo>
                    <a:pt x="2687" y="495"/>
                  </a:lnTo>
                  <a:lnTo>
                    <a:pt x="2678" y="475"/>
                  </a:lnTo>
                  <a:lnTo>
                    <a:pt x="2666" y="456"/>
                  </a:lnTo>
                  <a:lnTo>
                    <a:pt x="2656" y="435"/>
                  </a:lnTo>
                  <a:lnTo>
                    <a:pt x="2645" y="415"/>
                  </a:lnTo>
                  <a:lnTo>
                    <a:pt x="2635" y="398"/>
                  </a:lnTo>
                  <a:lnTo>
                    <a:pt x="2623" y="380"/>
                  </a:lnTo>
                  <a:lnTo>
                    <a:pt x="2610" y="367"/>
                  </a:lnTo>
                  <a:lnTo>
                    <a:pt x="2598" y="355"/>
                  </a:lnTo>
                  <a:lnTo>
                    <a:pt x="2591" y="351"/>
                  </a:lnTo>
                  <a:lnTo>
                    <a:pt x="2585" y="349"/>
                  </a:lnTo>
                  <a:lnTo>
                    <a:pt x="2581" y="343"/>
                  </a:lnTo>
                  <a:lnTo>
                    <a:pt x="2577" y="340"/>
                  </a:lnTo>
                  <a:lnTo>
                    <a:pt x="2571" y="338"/>
                  </a:lnTo>
                  <a:lnTo>
                    <a:pt x="2567" y="336"/>
                  </a:lnTo>
                  <a:lnTo>
                    <a:pt x="2554" y="336"/>
                  </a:lnTo>
                  <a:lnTo>
                    <a:pt x="2538" y="338"/>
                  </a:lnTo>
                  <a:lnTo>
                    <a:pt x="2523" y="341"/>
                  </a:lnTo>
                  <a:lnTo>
                    <a:pt x="2503" y="349"/>
                  </a:lnTo>
                  <a:lnTo>
                    <a:pt x="2466" y="365"/>
                  </a:lnTo>
                  <a:lnTo>
                    <a:pt x="2447" y="374"/>
                  </a:lnTo>
                  <a:lnTo>
                    <a:pt x="2430" y="384"/>
                  </a:lnTo>
                  <a:lnTo>
                    <a:pt x="2412" y="392"/>
                  </a:lnTo>
                  <a:lnTo>
                    <a:pt x="2397" y="400"/>
                  </a:lnTo>
                  <a:lnTo>
                    <a:pt x="2385" y="405"/>
                  </a:lnTo>
                  <a:lnTo>
                    <a:pt x="2373" y="409"/>
                  </a:lnTo>
                  <a:lnTo>
                    <a:pt x="2369" y="409"/>
                  </a:lnTo>
                  <a:lnTo>
                    <a:pt x="2366" y="409"/>
                  </a:lnTo>
                  <a:lnTo>
                    <a:pt x="2364" y="409"/>
                  </a:lnTo>
                  <a:lnTo>
                    <a:pt x="2362" y="407"/>
                  </a:lnTo>
                  <a:lnTo>
                    <a:pt x="2338" y="372"/>
                  </a:lnTo>
                  <a:lnTo>
                    <a:pt x="2311" y="340"/>
                  </a:lnTo>
                  <a:lnTo>
                    <a:pt x="2284" y="308"/>
                  </a:lnTo>
                  <a:lnTo>
                    <a:pt x="2255" y="277"/>
                  </a:lnTo>
                  <a:lnTo>
                    <a:pt x="2224" y="248"/>
                  </a:lnTo>
                  <a:lnTo>
                    <a:pt x="2191" y="223"/>
                  </a:lnTo>
                  <a:lnTo>
                    <a:pt x="2156" y="198"/>
                  </a:lnTo>
                  <a:lnTo>
                    <a:pt x="2119" y="175"/>
                  </a:lnTo>
                  <a:lnTo>
                    <a:pt x="2082" y="151"/>
                  </a:lnTo>
                  <a:lnTo>
                    <a:pt x="2044" y="132"/>
                  </a:lnTo>
                  <a:lnTo>
                    <a:pt x="2003" y="113"/>
                  </a:lnTo>
                  <a:lnTo>
                    <a:pt x="1962" y="95"/>
                  </a:lnTo>
                  <a:lnTo>
                    <a:pt x="1921" y="78"/>
                  </a:lnTo>
                  <a:lnTo>
                    <a:pt x="1879" y="64"/>
                  </a:lnTo>
                  <a:lnTo>
                    <a:pt x="1836" y="51"/>
                  </a:lnTo>
                  <a:lnTo>
                    <a:pt x="1791" y="39"/>
                  </a:lnTo>
                  <a:lnTo>
                    <a:pt x="1749" y="29"/>
                  </a:lnTo>
                  <a:lnTo>
                    <a:pt x="1704" y="22"/>
                  </a:lnTo>
                  <a:lnTo>
                    <a:pt x="1660" y="14"/>
                  </a:lnTo>
                  <a:lnTo>
                    <a:pt x="1615" y="8"/>
                  </a:lnTo>
                  <a:lnTo>
                    <a:pt x="1568" y="4"/>
                  </a:lnTo>
                  <a:lnTo>
                    <a:pt x="1524" y="0"/>
                  </a:lnTo>
                  <a:lnTo>
                    <a:pt x="1479" y="0"/>
                  </a:lnTo>
                  <a:lnTo>
                    <a:pt x="1435" y="0"/>
                  </a:lnTo>
                  <a:lnTo>
                    <a:pt x="1390" y="2"/>
                  </a:lnTo>
                  <a:lnTo>
                    <a:pt x="1347" y="4"/>
                  </a:lnTo>
                  <a:lnTo>
                    <a:pt x="1305" y="8"/>
                  </a:lnTo>
                  <a:lnTo>
                    <a:pt x="1262" y="14"/>
                  </a:lnTo>
                  <a:lnTo>
                    <a:pt x="1219" y="22"/>
                  </a:lnTo>
                  <a:lnTo>
                    <a:pt x="1179" y="29"/>
                  </a:lnTo>
                  <a:lnTo>
                    <a:pt x="1140" y="39"/>
                  </a:lnTo>
                  <a:lnTo>
                    <a:pt x="1101" y="51"/>
                  </a:lnTo>
                  <a:lnTo>
                    <a:pt x="1087" y="47"/>
                  </a:lnTo>
                  <a:lnTo>
                    <a:pt x="1074" y="47"/>
                  </a:lnTo>
                  <a:lnTo>
                    <a:pt x="1056" y="49"/>
                  </a:lnTo>
                  <a:lnTo>
                    <a:pt x="1037" y="53"/>
                  </a:lnTo>
                  <a:lnTo>
                    <a:pt x="1018" y="58"/>
                  </a:lnTo>
                  <a:lnTo>
                    <a:pt x="998" y="64"/>
                  </a:lnTo>
                  <a:lnTo>
                    <a:pt x="979" y="74"/>
                  </a:lnTo>
                  <a:lnTo>
                    <a:pt x="959" y="84"/>
                  </a:lnTo>
                  <a:lnTo>
                    <a:pt x="942" y="95"/>
                  </a:lnTo>
                  <a:lnTo>
                    <a:pt x="925" y="109"/>
                  </a:lnTo>
                  <a:lnTo>
                    <a:pt x="911" y="122"/>
                  </a:lnTo>
                  <a:lnTo>
                    <a:pt x="901" y="138"/>
                  </a:lnTo>
                  <a:lnTo>
                    <a:pt x="894" y="153"/>
                  </a:lnTo>
                  <a:lnTo>
                    <a:pt x="892" y="161"/>
                  </a:lnTo>
                  <a:lnTo>
                    <a:pt x="890" y="169"/>
                  </a:lnTo>
                  <a:lnTo>
                    <a:pt x="890" y="177"/>
                  </a:lnTo>
                  <a:lnTo>
                    <a:pt x="892" y="184"/>
                  </a:lnTo>
                  <a:lnTo>
                    <a:pt x="894" y="192"/>
                  </a:lnTo>
                  <a:lnTo>
                    <a:pt x="897" y="202"/>
                  </a:lnTo>
                  <a:lnTo>
                    <a:pt x="890" y="223"/>
                  </a:lnTo>
                  <a:lnTo>
                    <a:pt x="884" y="248"/>
                  </a:lnTo>
                  <a:lnTo>
                    <a:pt x="882" y="272"/>
                  </a:lnTo>
                  <a:lnTo>
                    <a:pt x="884" y="297"/>
                  </a:lnTo>
                  <a:lnTo>
                    <a:pt x="886" y="324"/>
                  </a:lnTo>
                  <a:lnTo>
                    <a:pt x="892" y="349"/>
                  </a:lnTo>
                  <a:lnTo>
                    <a:pt x="901" y="403"/>
                  </a:lnTo>
                  <a:lnTo>
                    <a:pt x="913" y="458"/>
                  </a:lnTo>
                  <a:lnTo>
                    <a:pt x="917" y="485"/>
                  </a:lnTo>
                  <a:lnTo>
                    <a:pt x="921" y="510"/>
                  </a:lnTo>
                  <a:lnTo>
                    <a:pt x="923" y="535"/>
                  </a:lnTo>
                  <a:lnTo>
                    <a:pt x="921" y="561"/>
                  </a:lnTo>
                  <a:lnTo>
                    <a:pt x="915" y="584"/>
                  </a:lnTo>
                  <a:lnTo>
                    <a:pt x="907" y="605"/>
                  </a:lnTo>
                  <a:lnTo>
                    <a:pt x="911" y="613"/>
                  </a:lnTo>
                  <a:lnTo>
                    <a:pt x="913" y="621"/>
                  </a:lnTo>
                  <a:lnTo>
                    <a:pt x="911" y="628"/>
                  </a:lnTo>
                  <a:lnTo>
                    <a:pt x="909" y="638"/>
                  </a:lnTo>
                  <a:lnTo>
                    <a:pt x="917" y="654"/>
                  </a:lnTo>
                  <a:lnTo>
                    <a:pt x="921" y="667"/>
                  </a:lnTo>
                  <a:lnTo>
                    <a:pt x="923" y="683"/>
                  </a:lnTo>
                  <a:lnTo>
                    <a:pt x="923" y="696"/>
                  </a:lnTo>
                  <a:lnTo>
                    <a:pt x="921" y="708"/>
                  </a:lnTo>
                  <a:lnTo>
                    <a:pt x="917" y="720"/>
                  </a:lnTo>
                  <a:lnTo>
                    <a:pt x="911" y="731"/>
                  </a:lnTo>
                  <a:lnTo>
                    <a:pt x="903" y="743"/>
                  </a:lnTo>
                  <a:lnTo>
                    <a:pt x="895" y="753"/>
                  </a:lnTo>
                  <a:lnTo>
                    <a:pt x="886" y="760"/>
                  </a:lnTo>
                  <a:lnTo>
                    <a:pt x="868" y="776"/>
                  </a:lnTo>
                  <a:lnTo>
                    <a:pt x="849" y="787"/>
                  </a:lnTo>
                  <a:lnTo>
                    <a:pt x="831" y="797"/>
                  </a:lnTo>
                  <a:lnTo>
                    <a:pt x="828" y="799"/>
                  </a:lnTo>
                  <a:lnTo>
                    <a:pt x="822" y="799"/>
                  </a:lnTo>
                  <a:lnTo>
                    <a:pt x="816" y="801"/>
                  </a:lnTo>
                  <a:lnTo>
                    <a:pt x="808" y="803"/>
                  </a:lnTo>
                  <a:lnTo>
                    <a:pt x="791" y="805"/>
                  </a:lnTo>
                  <a:lnTo>
                    <a:pt x="771" y="805"/>
                  </a:lnTo>
                  <a:lnTo>
                    <a:pt x="744" y="805"/>
                  </a:lnTo>
                  <a:lnTo>
                    <a:pt x="736" y="805"/>
                  </a:lnTo>
                  <a:lnTo>
                    <a:pt x="731" y="805"/>
                  </a:lnTo>
                  <a:lnTo>
                    <a:pt x="725" y="803"/>
                  </a:lnTo>
                  <a:lnTo>
                    <a:pt x="723" y="801"/>
                  </a:lnTo>
                  <a:lnTo>
                    <a:pt x="723" y="799"/>
                  </a:lnTo>
                  <a:lnTo>
                    <a:pt x="713" y="803"/>
                  </a:lnTo>
                  <a:lnTo>
                    <a:pt x="703" y="805"/>
                  </a:lnTo>
                  <a:lnTo>
                    <a:pt x="696" y="805"/>
                  </a:lnTo>
                  <a:lnTo>
                    <a:pt x="688" y="803"/>
                  </a:lnTo>
                  <a:lnTo>
                    <a:pt x="680" y="803"/>
                  </a:lnTo>
                  <a:lnTo>
                    <a:pt x="667" y="801"/>
                  </a:lnTo>
                  <a:lnTo>
                    <a:pt x="659" y="803"/>
                  </a:lnTo>
                  <a:lnTo>
                    <a:pt x="587" y="803"/>
                  </a:lnTo>
                  <a:lnTo>
                    <a:pt x="513" y="805"/>
                  </a:lnTo>
                  <a:lnTo>
                    <a:pt x="440" y="807"/>
                  </a:lnTo>
                  <a:lnTo>
                    <a:pt x="405" y="809"/>
                  </a:lnTo>
                  <a:lnTo>
                    <a:pt x="370" y="809"/>
                  </a:lnTo>
                  <a:lnTo>
                    <a:pt x="352" y="811"/>
                  </a:lnTo>
                  <a:lnTo>
                    <a:pt x="337" y="811"/>
                  </a:lnTo>
                  <a:lnTo>
                    <a:pt x="323" y="811"/>
                  </a:lnTo>
                  <a:lnTo>
                    <a:pt x="312" y="809"/>
                  </a:lnTo>
                  <a:lnTo>
                    <a:pt x="300" y="805"/>
                  </a:lnTo>
                  <a:lnTo>
                    <a:pt x="290" y="799"/>
                  </a:lnTo>
                  <a:lnTo>
                    <a:pt x="283" y="793"/>
                  </a:lnTo>
                  <a:lnTo>
                    <a:pt x="277" y="787"/>
                  </a:lnTo>
                  <a:lnTo>
                    <a:pt x="271" y="780"/>
                  </a:lnTo>
                  <a:lnTo>
                    <a:pt x="265" y="772"/>
                  </a:lnTo>
                  <a:lnTo>
                    <a:pt x="261" y="762"/>
                  </a:lnTo>
                  <a:lnTo>
                    <a:pt x="257" y="753"/>
                  </a:lnTo>
                  <a:lnTo>
                    <a:pt x="254" y="731"/>
                  </a:lnTo>
                  <a:lnTo>
                    <a:pt x="252" y="708"/>
                  </a:lnTo>
                  <a:lnTo>
                    <a:pt x="252" y="683"/>
                  </a:lnTo>
                  <a:lnTo>
                    <a:pt x="254" y="658"/>
                  </a:lnTo>
                  <a:lnTo>
                    <a:pt x="254" y="632"/>
                  </a:lnTo>
                  <a:lnTo>
                    <a:pt x="256" y="607"/>
                  </a:lnTo>
                  <a:lnTo>
                    <a:pt x="256" y="582"/>
                  </a:lnTo>
                  <a:lnTo>
                    <a:pt x="256" y="561"/>
                  </a:lnTo>
                  <a:lnTo>
                    <a:pt x="252" y="541"/>
                  </a:lnTo>
                  <a:lnTo>
                    <a:pt x="250" y="531"/>
                  </a:lnTo>
                  <a:lnTo>
                    <a:pt x="246" y="5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6153" name="Freeform 31"/>
            <p:cNvSpPr>
              <a:spLocks/>
            </p:cNvSpPr>
            <p:nvPr/>
          </p:nvSpPr>
          <p:spPr bwMode="auto">
            <a:xfrm>
              <a:off x="3086" y="2007"/>
              <a:ext cx="608" cy="384"/>
            </a:xfrm>
            <a:custGeom>
              <a:avLst/>
              <a:gdLst>
                <a:gd name="T0" fmla="*/ 54 w 1216"/>
                <a:gd name="T1" fmla="*/ 70 h 767"/>
                <a:gd name="T2" fmla="*/ 63 w 1216"/>
                <a:gd name="T3" fmla="*/ 81 h 767"/>
                <a:gd name="T4" fmla="*/ 75 w 1216"/>
                <a:gd name="T5" fmla="*/ 90 h 767"/>
                <a:gd name="T6" fmla="*/ 87 w 1216"/>
                <a:gd name="T7" fmla="*/ 94 h 767"/>
                <a:gd name="T8" fmla="*/ 92 w 1216"/>
                <a:gd name="T9" fmla="*/ 86 h 767"/>
                <a:gd name="T10" fmla="*/ 97 w 1216"/>
                <a:gd name="T11" fmla="*/ 62 h 767"/>
                <a:gd name="T12" fmla="*/ 106 w 1216"/>
                <a:gd name="T13" fmla="*/ 41 h 767"/>
                <a:gd name="T14" fmla="*/ 109 w 1216"/>
                <a:gd name="T15" fmla="*/ 37 h 767"/>
                <a:gd name="T16" fmla="*/ 131 w 1216"/>
                <a:gd name="T17" fmla="*/ 36 h 767"/>
                <a:gd name="T18" fmla="*/ 142 w 1216"/>
                <a:gd name="T19" fmla="*/ 32 h 767"/>
                <a:gd name="T20" fmla="*/ 149 w 1216"/>
                <a:gd name="T21" fmla="*/ 23 h 767"/>
                <a:gd name="T22" fmla="*/ 156 w 1216"/>
                <a:gd name="T23" fmla="*/ 4 h 767"/>
                <a:gd name="T24" fmla="*/ 162 w 1216"/>
                <a:gd name="T25" fmla="*/ 0 h 767"/>
                <a:gd name="T26" fmla="*/ 174 w 1216"/>
                <a:gd name="T27" fmla="*/ 1 h 767"/>
                <a:gd name="T28" fmla="*/ 199 w 1216"/>
                <a:gd name="T29" fmla="*/ 10 h 767"/>
                <a:gd name="T30" fmla="*/ 234 w 1216"/>
                <a:gd name="T31" fmla="*/ 29 h 767"/>
                <a:gd name="T32" fmla="*/ 250 w 1216"/>
                <a:gd name="T33" fmla="*/ 41 h 767"/>
                <a:gd name="T34" fmla="*/ 256 w 1216"/>
                <a:gd name="T35" fmla="*/ 51 h 767"/>
                <a:gd name="T36" fmla="*/ 260 w 1216"/>
                <a:gd name="T37" fmla="*/ 55 h 767"/>
                <a:gd name="T38" fmla="*/ 270 w 1216"/>
                <a:gd name="T39" fmla="*/ 67 h 767"/>
                <a:gd name="T40" fmla="*/ 285 w 1216"/>
                <a:gd name="T41" fmla="*/ 96 h 767"/>
                <a:gd name="T42" fmla="*/ 293 w 1216"/>
                <a:gd name="T43" fmla="*/ 115 h 767"/>
                <a:gd name="T44" fmla="*/ 297 w 1216"/>
                <a:gd name="T45" fmla="*/ 123 h 767"/>
                <a:gd name="T46" fmla="*/ 287 w 1216"/>
                <a:gd name="T47" fmla="*/ 132 h 767"/>
                <a:gd name="T48" fmla="*/ 289 w 1216"/>
                <a:gd name="T49" fmla="*/ 140 h 767"/>
                <a:gd name="T50" fmla="*/ 301 w 1216"/>
                <a:gd name="T51" fmla="*/ 153 h 767"/>
                <a:gd name="T52" fmla="*/ 295 w 1216"/>
                <a:gd name="T53" fmla="*/ 160 h 767"/>
                <a:gd name="T54" fmla="*/ 289 w 1216"/>
                <a:gd name="T55" fmla="*/ 164 h 767"/>
                <a:gd name="T56" fmla="*/ 293 w 1216"/>
                <a:gd name="T57" fmla="*/ 167 h 767"/>
                <a:gd name="T58" fmla="*/ 300 w 1216"/>
                <a:gd name="T59" fmla="*/ 173 h 767"/>
                <a:gd name="T60" fmla="*/ 304 w 1216"/>
                <a:gd name="T61" fmla="*/ 181 h 767"/>
                <a:gd name="T62" fmla="*/ 301 w 1216"/>
                <a:gd name="T63" fmla="*/ 188 h 767"/>
                <a:gd name="T64" fmla="*/ 292 w 1216"/>
                <a:gd name="T65" fmla="*/ 192 h 767"/>
                <a:gd name="T66" fmla="*/ 285 w 1216"/>
                <a:gd name="T67" fmla="*/ 190 h 767"/>
                <a:gd name="T68" fmla="*/ 260 w 1216"/>
                <a:gd name="T69" fmla="*/ 187 h 767"/>
                <a:gd name="T70" fmla="*/ 223 w 1216"/>
                <a:gd name="T71" fmla="*/ 185 h 767"/>
                <a:gd name="T72" fmla="*/ 207 w 1216"/>
                <a:gd name="T73" fmla="*/ 187 h 767"/>
                <a:gd name="T74" fmla="*/ 202 w 1216"/>
                <a:gd name="T75" fmla="*/ 189 h 767"/>
                <a:gd name="T76" fmla="*/ 193 w 1216"/>
                <a:gd name="T77" fmla="*/ 188 h 767"/>
                <a:gd name="T78" fmla="*/ 166 w 1216"/>
                <a:gd name="T79" fmla="*/ 188 h 767"/>
                <a:gd name="T80" fmla="*/ 98 w 1216"/>
                <a:gd name="T81" fmla="*/ 188 h 767"/>
                <a:gd name="T82" fmla="*/ 81 w 1216"/>
                <a:gd name="T83" fmla="*/ 188 h 767"/>
                <a:gd name="T84" fmla="*/ 70 w 1216"/>
                <a:gd name="T85" fmla="*/ 189 h 767"/>
                <a:gd name="T86" fmla="*/ 61 w 1216"/>
                <a:gd name="T87" fmla="*/ 190 h 767"/>
                <a:gd name="T88" fmla="*/ 26 w 1216"/>
                <a:gd name="T89" fmla="*/ 192 h 767"/>
                <a:gd name="T90" fmla="*/ 6 w 1216"/>
                <a:gd name="T91" fmla="*/ 189 h 767"/>
                <a:gd name="T92" fmla="*/ 6 w 1216"/>
                <a:gd name="T93" fmla="*/ 179 h 767"/>
                <a:gd name="T94" fmla="*/ 10 w 1216"/>
                <a:gd name="T95" fmla="*/ 152 h 767"/>
                <a:gd name="T96" fmla="*/ 12 w 1216"/>
                <a:gd name="T97" fmla="*/ 131 h 767"/>
                <a:gd name="T98" fmla="*/ 9 w 1216"/>
                <a:gd name="T99" fmla="*/ 94 h 767"/>
                <a:gd name="T100" fmla="*/ 2 w 1216"/>
                <a:gd name="T101" fmla="*/ 77 h 767"/>
                <a:gd name="T102" fmla="*/ 1 w 1216"/>
                <a:gd name="T103" fmla="*/ 59 h 767"/>
                <a:gd name="T104" fmla="*/ 7 w 1216"/>
                <a:gd name="T105" fmla="*/ 47 h 767"/>
                <a:gd name="T106" fmla="*/ 15 w 1216"/>
                <a:gd name="T107" fmla="*/ 45 h 767"/>
                <a:gd name="T108" fmla="*/ 20 w 1216"/>
                <a:gd name="T109" fmla="*/ 40 h 767"/>
                <a:gd name="T110" fmla="*/ 31 w 1216"/>
                <a:gd name="T111" fmla="*/ 41 h 767"/>
                <a:gd name="T112" fmla="*/ 44 w 1216"/>
                <a:gd name="T113" fmla="*/ 49 h 767"/>
                <a:gd name="T114" fmla="*/ 51 w 1216"/>
                <a:gd name="T115" fmla="*/ 58 h 7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16" h="767">
                  <a:moveTo>
                    <a:pt x="206" y="240"/>
                  </a:moveTo>
                  <a:lnTo>
                    <a:pt x="208" y="254"/>
                  </a:lnTo>
                  <a:lnTo>
                    <a:pt x="210" y="265"/>
                  </a:lnTo>
                  <a:lnTo>
                    <a:pt x="215" y="279"/>
                  </a:lnTo>
                  <a:lnTo>
                    <a:pt x="221" y="290"/>
                  </a:lnTo>
                  <a:lnTo>
                    <a:pt x="229" y="302"/>
                  </a:lnTo>
                  <a:lnTo>
                    <a:pt x="239" y="314"/>
                  </a:lnTo>
                  <a:lnTo>
                    <a:pt x="250" y="323"/>
                  </a:lnTo>
                  <a:lnTo>
                    <a:pt x="260" y="333"/>
                  </a:lnTo>
                  <a:lnTo>
                    <a:pt x="272" y="343"/>
                  </a:lnTo>
                  <a:lnTo>
                    <a:pt x="283" y="351"/>
                  </a:lnTo>
                  <a:lnTo>
                    <a:pt x="297" y="358"/>
                  </a:lnTo>
                  <a:lnTo>
                    <a:pt x="310" y="362"/>
                  </a:lnTo>
                  <a:lnTo>
                    <a:pt x="324" y="368"/>
                  </a:lnTo>
                  <a:lnTo>
                    <a:pt x="336" y="372"/>
                  </a:lnTo>
                  <a:lnTo>
                    <a:pt x="347" y="374"/>
                  </a:lnTo>
                  <a:lnTo>
                    <a:pt x="359" y="374"/>
                  </a:lnTo>
                  <a:lnTo>
                    <a:pt x="361" y="366"/>
                  </a:lnTo>
                  <a:lnTo>
                    <a:pt x="363" y="354"/>
                  </a:lnTo>
                  <a:lnTo>
                    <a:pt x="365" y="341"/>
                  </a:lnTo>
                  <a:lnTo>
                    <a:pt x="369" y="325"/>
                  </a:lnTo>
                  <a:lnTo>
                    <a:pt x="372" y="308"/>
                  </a:lnTo>
                  <a:lnTo>
                    <a:pt x="378" y="289"/>
                  </a:lnTo>
                  <a:lnTo>
                    <a:pt x="388" y="248"/>
                  </a:lnTo>
                  <a:lnTo>
                    <a:pt x="402" y="209"/>
                  </a:lnTo>
                  <a:lnTo>
                    <a:pt x="407" y="194"/>
                  </a:lnTo>
                  <a:lnTo>
                    <a:pt x="415" y="178"/>
                  </a:lnTo>
                  <a:lnTo>
                    <a:pt x="421" y="164"/>
                  </a:lnTo>
                  <a:lnTo>
                    <a:pt x="427" y="155"/>
                  </a:lnTo>
                  <a:lnTo>
                    <a:pt x="433" y="147"/>
                  </a:lnTo>
                  <a:lnTo>
                    <a:pt x="435" y="147"/>
                  </a:lnTo>
                  <a:lnTo>
                    <a:pt x="436" y="145"/>
                  </a:lnTo>
                  <a:lnTo>
                    <a:pt x="464" y="145"/>
                  </a:lnTo>
                  <a:lnTo>
                    <a:pt x="487" y="143"/>
                  </a:lnTo>
                  <a:lnTo>
                    <a:pt x="506" y="143"/>
                  </a:lnTo>
                  <a:lnTo>
                    <a:pt x="524" y="141"/>
                  </a:lnTo>
                  <a:lnTo>
                    <a:pt x="537" y="139"/>
                  </a:lnTo>
                  <a:lnTo>
                    <a:pt x="549" y="137"/>
                  </a:lnTo>
                  <a:lnTo>
                    <a:pt x="561" y="133"/>
                  </a:lnTo>
                  <a:lnTo>
                    <a:pt x="568" y="128"/>
                  </a:lnTo>
                  <a:lnTo>
                    <a:pt x="576" y="122"/>
                  </a:lnTo>
                  <a:lnTo>
                    <a:pt x="582" y="114"/>
                  </a:lnTo>
                  <a:lnTo>
                    <a:pt x="590" y="102"/>
                  </a:lnTo>
                  <a:lnTo>
                    <a:pt x="596" y="91"/>
                  </a:lnTo>
                  <a:lnTo>
                    <a:pt x="601" y="75"/>
                  </a:lnTo>
                  <a:lnTo>
                    <a:pt x="607" y="58"/>
                  </a:lnTo>
                  <a:lnTo>
                    <a:pt x="615" y="36"/>
                  </a:lnTo>
                  <a:lnTo>
                    <a:pt x="623" y="13"/>
                  </a:lnTo>
                  <a:lnTo>
                    <a:pt x="627" y="7"/>
                  </a:lnTo>
                  <a:lnTo>
                    <a:pt x="630" y="3"/>
                  </a:lnTo>
                  <a:lnTo>
                    <a:pt x="638" y="2"/>
                  </a:lnTo>
                  <a:lnTo>
                    <a:pt x="646" y="0"/>
                  </a:lnTo>
                  <a:lnTo>
                    <a:pt x="656" y="0"/>
                  </a:lnTo>
                  <a:lnTo>
                    <a:pt x="667" y="0"/>
                  </a:lnTo>
                  <a:lnTo>
                    <a:pt x="679" y="2"/>
                  </a:lnTo>
                  <a:lnTo>
                    <a:pt x="694" y="3"/>
                  </a:lnTo>
                  <a:lnTo>
                    <a:pt x="710" y="7"/>
                  </a:lnTo>
                  <a:lnTo>
                    <a:pt x="725" y="13"/>
                  </a:lnTo>
                  <a:lnTo>
                    <a:pt x="758" y="23"/>
                  </a:lnTo>
                  <a:lnTo>
                    <a:pt x="793" y="38"/>
                  </a:lnTo>
                  <a:lnTo>
                    <a:pt x="830" y="54"/>
                  </a:lnTo>
                  <a:lnTo>
                    <a:pt x="867" y="73"/>
                  </a:lnTo>
                  <a:lnTo>
                    <a:pt x="902" y="93"/>
                  </a:lnTo>
                  <a:lnTo>
                    <a:pt x="935" y="114"/>
                  </a:lnTo>
                  <a:lnTo>
                    <a:pt x="964" y="133"/>
                  </a:lnTo>
                  <a:lnTo>
                    <a:pt x="978" y="143"/>
                  </a:lnTo>
                  <a:lnTo>
                    <a:pt x="989" y="155"/>
                  </a:lnTo>
                  <a:lnTo>
                    <a:pt x="999" y="164"/>
                  </a:lnTo>
                  <a:lnTo>
                    <a:pt x="1009" y="174"/>
                  </a:lnTo>
                  <a:lnTo>
                    <a:pt x="1016" y="184"/>
                  </a:lnTo>
                  <a:lnTo>
                    <a:pt x="1020" y="194"/>
                  </a:lnTo>
                  <a:lnTo>
                    <a:pt x="1024" y="203"/>
                  </a:lnTo>
                  <a:lnTo>
                    <a:pt x="1026" y="211"/>
                  </a:lnTo>
                  <a:lnTo>
                    <a:pt x="1030" y="211"/>
                  </a:lnTo>
                  <a:lnTo>
                    <a:pt x="1036" y="213"/>
                  </a:lnTo>
                  <a:lnTo>
                    <a:pt x="1040" y="217"/>
                  </a:lnTo>
                  <a:lnTo>
                    <a:pt x="1045" y="221"/>
                  </a:lnTo>
                  <a:lnTo>
                    <a:pt x="1055" y="232"/>
                  </a:lnTo>
                  <a:lnTo>
                    <a:pt x="1067" y="248"/>
                  </a:lnTo>
                  <a:lnTo>
                    <a:pt x="1078" y="265"/>
                  </a:lnTo>
                  <a:lnTo>
                    <a:pt x="1090" y="287"/>
                  </a:lnTo>
                  <a:lnTo>
                    <a:pt x="1104" y="310"/>
                  </a:lnTo>
                  <a:lnTo>
                    <a:pt x="1115" y="333"/>
                  </a:lnTo>
                  <a:lnTo>
                    <a:pt x="1139" y="382"/>
                  </a:lnTo>
                  <a:lnTo>
                    <a:pt x="1148" y="405"/>
                  </a:lnTo>
                  <a:lnTo>
                    <a:pt x="1158" y="428"/>
                  </a:lnTo>
                  <a:lnTo>
                    <a:pt x="1168" y="448"/>
                  </a:lnTo>
                  <a:lnTo>
                    <a:pt x="1171" y="457"/>
                  </a:lnTo>
                  <a:lnTo>
                    <a:pt x="1175" y="465"/>
                  </a:lnTo>
                  <a:lnTo>
                    <a:pt x="1181" y="480"/>
                  </a:lnTo>
                  <a:lnTo>
                    <a:pt x="1183" y="486"/>
                  </a:lnTo>
                  <a:lnTo>
                    <a:pt x="1185" y="490"/>
                  </a:lnTo>
                  <a:lnTo>
                    <a:pt x="1170" y="500"/>
                  </a:lnTo>
                  <a:lnTo>
                    <a:pt x="1158" y="508"/>
                  </a:lnTo>
                  <a:lnTo>
                    <a:pt x="1150" y="515"/>
                  </a:lnTo>
                  <a:lnTo>
                    <a:pt x="1146" y="525"/>
                  </a:lnTo>
                  <a:lnTo>
                    <a:pt x="1144" y="533"/>
                  </a:lnTo>
                  <a:lnTo>
                    <a:pt x="1146" y="541"/>
                  </a:lnTo>
                  <a:lnTo>
                    <a:pt x="1148" y="548"/>
                  </a:lnTo>
                  <a:lnTo>
                    <a:pt x="1154" y="558"/>
                  </a:lnTo>
                  <a:lnTo>
                    <a:pt x="1168" y="574"/>
                  </a:lnTo>
                  <a:lnTo>
                    <a:pt x="1181" y="589"/>
                  </a:lnTo>
                  <a:lnTo>
                    <a:pt x="1197" y="605"/>
                  </a:lnTo>
                  <a:lnTo>
                    <a:pt x="1203" y="612"/>
                  </a:lnTo>
                  <a:lnTo>
                    <a:pt x="1206" y="622"/>
                  </a:lnTo>
                  <a:lnTo>
                    <a:pt x="1197" y="626"/>
                  </a:lnTo>
                  <a:lnTo>
                    <a:pt x="1189" y="630"/>
                  </a:lnTo>
                  <a:lnTo>
                    <a:pt x="1177" y="638"/>
                  </a:lnTo>
                  <a:lnTo>
                    <a:pt x="1168" y="643"/>
                  </a:lnTo>
                  <a:lnTo>
                    <a:pt x="1160" y="649"/>
                  </a:lnTo>
                  <a:lnTo>
                    <a:pt x="1158" y="653"/>
                  </a:lnTo>
                  <a:lnTo>
                    <a:pt x="1156" y="655"/>
                  </a:lnTo>
                  <a:lnTo>
                    <a:pt x="1156" y="657"/>
                  </a:lnTo>
                  <a:lnTo>
                    <a:pt x="1160" y="661"/>
                  </a:lnTo>
                  <a:lnTo>
                    <a:pt x="1164" y="663"/>
                  </a:lnTo>
                  <a:lnTo>
                    <a:pt x="1170" y="667"/>
                  </a:lnTo>
                  <a:lnTo>
                    <a:pt x="1175" y="670"/>
                  </a:lnTo>
                  <a:lnTo>
                    <a:pt x="1181" y="674"/>
                  </a:lnTo>
                  <a:lnTo>
                    <a:pt x="1189" y="682"/>
                  </a:lnTo>
                  <a:lnTo>
                    <a:pt x="1197" y="690"/>
                  </a:lnTo>
                  <a:lnTo>
                    <a:pt x="1204" y="698"/>
                  </a:lnTo>
                  <a:lnTo>
                    <a:pt x="1210" y="711"/>
                  </a:lnTo>
                  <a:lnTo>
                    <a:pt x="1214" y="717"/>
                  </a:lnTo>
                  <a:lnTo>
                    <a:pt x="1216" y="723"/>
                  </a:lnTo>
                  <a:lnTo>
                    <a:pt x="1216" y="729"/>
                  </a:lnTo>
                  <a:lnTo>
                    <a:pt x="1214" y="734"/>
                  </a:lnTo>
                  <a:lnTo>
                    <a:pt x="1210" y="744"/>
                  </a:lnTo>
                  <a:lnTo>
                    <a:pt x="1203" y="752"/>
                  </a:lnTo>
                  <a:lnTo>
                    <a:pt x="1193" y="758"/>
                  </a:lnTo>
                  <a:lnTo>
                    <a:pt x="1183" y="762"/>
                  </a:lnTo>
                  <a:lnTo>
                    <a:pt x="1173" y="766"/>
                  </a:lnTo>
                  <a:lnTo>
                    <a:pt x="1168" y="767"/>
                  </a:lnTo>
                  <a:lnTo>
                    <a:pt x="1162" y="766"/>
                  </a:lnTo>
                  <a:lnTo>
                    <a:pt x="1156" y="764"/>
                  </a:lnTo>
                  <a:lnTo>
                    <a:pt x="1148" y="762"/>
                  </a:lnTo>
                  <a:lnTo>
                    <a:pt x="1140" y="760"/>
                  </a:lnTo>
                  <a:lnTo>
                    <a:pt x="1119" y="758"/>
                  </a:lnTo>
                  <a:lnTo>
                    <a:pt x="1096" y="754"/>
                  </a:lnTo>
                  <a:lnTo>
                    <a:pt x="1069" y="750"/>
                  </a:lnTo>
                  <a:lnTo>
                    <a:pt x="1040" y="748"/>
                  </a:lnTo>
                  <a:lnTo>
                    <a:pt x="980" y="744"/>
                  </a:lnTo>
                  <a:lnTo>
                    <a:pt x="950" y="742"/>
                  </a:lnTo>
                  <a:lnTo>
                    <a:pt x="919" y="740"/>
                  </a:lnTo>
                  <a:lnTo>
                    <a:pt x="892" y="740"/>
                  </a:lnTo>
                  <a:lnTo>
                    <a:pt x="867" y="742"/>
                  </a:lnTo>
                  <a:lnTo>
                    <a:pt x="846" y="744"/>
                  </a:lnTo>
                  <a:lnTo>
                    <a:pt x="836" y="744"/>
                  </a:lnTo>
                  <a:lnTo>
                    <a:pt x="828" y="746"/>
                  </a:lnTo>
                  <a:lnTo>
                    <a:pt x="820" y="746"/>
                  </a:lnTo>
                  <a:lnTo>
                    <a:pt x="815" y="748"/>
                  </a:lnTo>
                  <a:lnTo>
                    <a:pt x="811" y="750"/>
                  </a:lnTo>
                  <a:lnTo>
                    <a:pt x="807" y="754"/>
                  </a:lnTo>
                  <a:lnTo>
                    <a:pt x="801" y="754"/>
                  </a:lnTo>
                  <a:lnTo>
                    <a:pt x="793" y="752"/>
                  </a:lnTo>
                  <a:lnTo>
                    <a:pt x="784" y="752"/>
                  </a:lnTo>
                  <a:lnTo>
                    <a:pt x="770" y="752"/>
                  </a:lnTo>
                  <a:lnTo>
                    <a:pt x="741" y="752"/>
                  </a:lnTo>
                  <a:lnTo>
                    <a:pt x="724" y="750"/>
                  </a:lnTo>
                  <a:lnTo>
                    <a:pt x="704" y="750"/>
                  </a:lnTo>
                  <a:lnTo>
                    <a:pt x="663" y="750"/>
                  </a:lnTo>
                  <a:lnTo>
                    <a:pt x="619" y="750"/>
                  </a:lnTo>
                  <a:lnTo>
                    <a:pt x="526" y="748"/>
                  </a:lnTo>
                  <a:lnTo>
                    <a:pt x="435" y="748"/>
                  </a:lnTo>
                  <a:lnTo>
                    <a:pt x="392" y="750"/>
                  </a:lnTo>
                  <a:lnTo>
                    <a:pt x="372" y="750"/>
                  </a:lnTo>
                  <a:lnTo>
                    <a:pt x="353" y="750"/>
                  </a:lnTo>
                  <a:lnTo>
                    <a:pt x="338" y="750"/>
                  </a:lnTo>
                  <a:lnTo>
                    <a:pt x="322" y="750"/>
                  </a:lnTo>
                  <a:lnTo>
                    <a:pt x="308" y="752"/>
                  </a:lnTo>
                  <a:lnTo>
                    <a:pt x="295" y="752"/>
                  </a:lnTo>
                  <a:lnTo>
                    <a:pt x="287" y="752"/>
                  </a:lnTo>
                  <a:lnTo>
                    <a:pt x="279" y="754"/>
                  </a:lnTo>
                  <a:lnTo>
                    <a:pt x="274" y="754"/>
                  </a:lnTo>
                  <a:lnTo>
                    <a:pt x="272" y="756"/>
                  </a:lnTo>
                  <a:lnTo>
                    <a:pt x="258" y="756"/>
                  </a:lnTo>
                  <a:lnTo>
                    <a:pt x="243" y="758"/>
                  </a:lnTo>
                  <a:lnTo>
                    <a:pt x="210" y="760"/>
                  </a:lnTo>
                  <a:lnTo>
                    <a:pt x="175" y="764"/>
                  </a:lnTo>
                  <a:lnTo>
                    <a:pt x="138" y="766"/>
                  </a:lnTo>
                  <a:lnTo>
                    <a:pt x="101" y="766"/>
                  </a:lnTo>
                  <a:lnTo>
                    <a:pt x="68" y="762"/>
                  </a:lnTo>
                  <a:lnTo>
                    <a:pt x="52" y="760"/>
                  </a:lnTo>
                  <a:lnTo>
                    <a:pt x="37" y="758"/>
                  </a:lnTo>
                  <a:lnTo>
                    <a:pt x="23" y="754"/>
                  </a:lnTo>
                  <a:lnTo>
                    <a:pt x="12" y="750"/>
                  </a:lnTo>
                  <a:lnTo>
                    <a:pt x="18" y="740"/>
                  </a:lnTo>
                  <a:lnTo>
                    <a:pt x="21" y="729"/>
                  </a:lnTo>
                  <a:lnTo>
                    <a:pt x="23" y="715"/>
                  </a:lnTo>
                  <a:lnTo>
                    <a:pt x="27" y="702"/>
                  </a:lnTo>
                  <a:lnTo>
                    <a:pt x="31" y="670"/>
                  </a:lnTo>
                  <a:lnTo>
                    <a:pt x="35" y="639"/>
                  </a:lnTo>
                  <a:lnTo>
                    <a:pt x="37" y="607"/>
                  </a:lnTo>
                  <a:lnTo>
                    <a:pt x="39" y="575"/>
                  </a:lnTo>
                  <a:lnTo>
                    <a:pt x="43" y="546"/>
                  </a:lnTo>
                  <a:lnTo>
                    <a:pt x="43" y="533"/>
                  </a:lnTo>
                  <a:lnTo>
                    <a:pt x="45" y="523"/>
                  </a:lnTo>
                  <a:lnTo>
                    <a:pt x="43" y="490"/>
                  </a:lnTo>
                  <a:lnTo>
                    <a:pt x="45" y="457"/>
                  </a:lnTo>
                  <a:lnTo>
                    <a:pt x="47" y="389"/>
                  </a:lnTo>
                  <a:lnTo>
                    <a:pt x="35" y="376"/>
                  </a:lnTo>
                  <a:lnTo>
                    <a:pt x="25" y="360"/>
                  </a:lnTo>
                  <a:lnTo>
                    <a:pt x="18" y="343"/>
                  </a:lnTo>
                  <a:lnTo>
                    <a:pt x="12" y="325"/>
                  </a:lnTo>
                  <a:lnTo>
                    <a:pt x="6" y="308"/>
                  </a:lnTo>
                  <a:lnTo>
                    <a:pt x="4" y="289"/>
                  </a:lnTo>
                  <a:lnTo>
                    <a:pt x="0" y="269"/>
                  </a:lnTo>
                  <a:lnTo>
                    <a:pt x="0" y="252"/>
                  </a:lnTo>
                  <a:lnTo>
                    <a:pt x="2" y="236"/>
                  </a:lnTo>
                  <a:lnTo>
                    <a:pt x="6" y="221"/>
                  </a:lnTo>
                  <a:lnTo>
                    <a:pt x="10" y="207"/>
                  </a:lnTo>
                  <a:lnTo>
                    <a:pt x="18" y="195"/>
                  </a:lnTo>
                  <a:lnTo>
                    <a:pt x="27" y="186"/>
                  </a:lnTo>
                  <a:lnTo>
                    <a:pt x="37" y="180"/>
                  </a:lnTo>
                  <a:lnTo>
                    <a:pt x="45" y="178"/>
                  </a:lnTo>
                  <a:lnTo>
                    <a:pt x="52" y="178"/>
                  </a:lnTo>
                  <a:lnTo>
                    <a:pt x="58" y="178"/>
                  </a:lnTo>
                  <a:lnTo>
                    <a:pt x="68" y="178"/>
                  </a:lnTo>
                  <a:lnTo>
                    <a:pt x="68" y="168"/>
                  </a:lnTo>
                  <a:lnTo>
                    <a:pt x="72" y="162"/>
                  </a:lnTo>
                  <a:lnTo>
                    <a:pt x="80" y="159"/>
                  </a:lnTo>
                  <a:lnTo>
                    <a:pt x="87" y="157"/>
                  </a:lnTo>
                  <a:lnTo>
                    <a:pt x="97" y="157"/>
                  </a:lnTo>
                  <a:lnTo>
                    <a:pt x="111" y="159"/>
                  </a:lnTo>
                  <a:lnTo>
                    <a:pt x="122" y="164"/>
                  </a:lnTo>
                  <a:lnTo>
                    <a:pt x="136" y="168"/>
                  </a:lnTo>
                  <a:lnTo>
                    <a:pt x="148" y="176"/>
                  </a:lnTo>
                  <a:lnTo>
                    <a:pt x="161" y="184"/>
                  </a:lnTo>
                  <a:lnTo>
                    <a:pt x="173" y="194"/>
                  </a:lnTo>
                  <a:lnTo>
                    <a:pt x="182" y="201"/>
                  </a:lnTo>
                  <a:lnTo>
                    <a:pt x="192" y="211"/>
                  </a:lnTo>
                  <a:lnTo>
                    <a:pt x="198" y="221"/>
                  </a:lnTo>
                  <a:lnTo>
                    <a:pt x="204" y="230"/>
                  </a:lnTo>
                  <a:lnTo>
                    <a:pt x="206" y="24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6154" name="Freeform 32"/>
            <p:cNvSpPr>
              <a:spLocks/>
            </p:cNvSpPr>
            <p:nvPr/>
          </p:nvSpPr>
          <p:spPr bwMode="auto">
            <a:xfrm>
              <a:off x="2359" y="1902"/>
              <a:ext cx="675" cy="478"/>
            </a:xfrm>
            <a:custGeom>
              <a:avLst/>
              <a:gdLst>
                <a:gd name="T0" fmla="*/ 335 w 1349"/>
                <a:gd name="T1" fmla="*/ 132 h 956"/>
                <a:gd name="T2" fmla="*/ 337 w 1349"/>
                <a:gd name="T3" fmla="*/ 177 h 956"/>
                <a:gd name="T4" fmla="*/ 335 w 1349"/>
                <a:gd name="T5" fmla="*/ 218 h 956"/>
                <a:gd name="T6" fmla="*/ 327 w 1349"/>
                <a:gd name="T7" fmla="*/ 233 h 956"/>
                <a:gd name="T8" fmla="*/ 313 w 1349"/>
                <a:gd name="T9" fmla="*/ 238 h 956"/>
                <a:gd name="T10" fmla="*/ 275 w 1349"/>
                <a:gd name="T11" fmla="*/ 234 h 956"/>
                <a:gd name="T12" fmla="*/ 252 w 1349"/>
                <a:gd name="T13" fmla="*/ 235 h 956"/>
                <a:gd name="T14" fmla="*/ 238 w 1349"/>
                <a:gd name="T15" fmla="*/ 228 h 956"/>
                <a:gd name="T16" fmla="*/ 231 w 1349"/>
                <a:gd name="T17" fmla="*/ 215 h 956"/>
                <a:gd name="T18" fmla="*/ 229 w 1349"/>
                <a:gd name="T19" fmla="*/ 191 h 956"/>
                <a:gd name="T20" fmla="*/ 231 w 1349"/>
                <a:gd name="T21" fmla="*/ 179 h 956"/>
                <a:gd name="T22" fmla="*/ 245 w 1349"/>
                <a:gd name="T23" fmla="*/ 171 h 956"/>
                <a:gd name="T24" fmla="*/ 271 w 1349"/>
                <a:gd name="T25" fmla="*/ 173 h 956"/>
                <a:gd name="T26" fmla="*/ 290 w 1349"/>
                <a:gd name="T27" fmla="*/ 181 h 956"/>
                <a:gd name="T28" fmla="*/ 304 w 1349"/>
                <a:gd name="T29" fmla="*/ 185 h 956"/>
                <a:gd name="T30" fmla="*/ 312 w 1349"/>
                <a:gd name="T31" fmla="*/ 175 h 956"/>
                <a:gd name="T32" fmla="*/ 303 w 1349"/>
                <a:gd name="T33" fmla="*/ 163 h 956"/>
                <a:gd name="T34" fmla="*/ 289 w 1349"/>
                <a:gd name="T35" fmla="*/ 158 h 956"/>
                <a:gd name="T36" fmla="*/ 249 w 1349"/>
                <a:gd name="T37" fmla="*/ 150 h 956"/>
                <a:gd name="T38" fmla="*/ 227 w 1349"/>
                <a:gd name="T39" fmla="*/ 153 h 956"/>
                <a:gd name="T40" fmla="*/ 217 w 1349"/>
                <a:gd name="T41" fmla="*/ 154 h 956"/>
                <a:gd name="T42" fmla="*/ 212 w 1349"/>
                <a:gd name="T43" fmla="*/ 162 h 956"/>
                <a:gd name="T44" fmla="*/ 207 w 1349"/>
                <a:gd name="T45" fmla="*/ 189 h 956"/>
                <a:gd name="T46" fmla="*/ 200 w 1349"/>
                <a:gd name="T47" fmla="*/ 194 h 956"/>
                <a:gd name="T48" fmla="*/ 186 w 1349"/>
                <a:gd name="T49" fmla="*/ 193 h 956"/>
                <a:gd name="T50" fmla="*/ 178 w 1349"/>
                <a:gd name="T51" fmla="*/ 192 h 956"/>
                <a:gd name="T52" fmla="*/ 151 w 1349"/>
                <a:gd name="T53" fmla="*/ 189 h 956"/>
                <a:gd name="T54" fmla="*/ 98 w 1349"/>
                <a:gd name="T55" fmla="*/ 186 h 956"/>
                <a:gd name="T56" fmla="*/ 84 w 1349"/>
                <a:gd name="T57" fmla="*/ 187 h 956"/>
                <a:gd name="T58" fmla="*/ 69 w 1349"/>
                <a:gd name="T59" fmla="*/ 187 h 956"/>
                <a:gd name="T60" fmla="*/ 49 w 1349"/>
                <a:gd name="T61" fmla="*/ 190 h 956"/>
                <a:gd name="T62" fmla="*/ 45 w 1349"/>
                <a:gd name="T63" fmla="*/ 202 h 956"/>
                <a:gd name="T64" fmla="*/ 46 w 1349"/>
                <a:gd name="T65" fmla="*/ 221 h 956"/>
                <a:gd name="T66" fmla="*/ 35 w 1349"/>
                <a:gd name="T67" fmla="*/ 238 h 956"/>
                <a:gd name="T68" fmla="*/ 18 w 1349"/>
                <a:gd name="T69" fmla="*/ 235 h 956"/>
                <a:gd name="T70" fmla="*/ 11 w 1349"/>
                <a:gd name="T71" fmla="*/ 220 h 956"/>
                <a:gd name="T72" fmla="*/ 11 w 1349"/>
                <a:gd name="T73" fmla="*/ 199 h 956"/>
                <a:gd name="T74" fmla="*/ 11 w 1349"/>
                <a:gd name="T75" fmla="*/ 188 h 956"/>
                <a:gd name="T76" fmla="*/ 11 w 1349"/>
                <a:gd name="T77" fmla="*/ 164 h 956"/>
                <a:gd name="T78" fmla="*/ 9 w 1349"/>
                <a:gd name="T79" fmla="*/ 126 h 956"/>
                <a:gd name="T80" fmla="*/ 8 w 1349"/>
                <a:gd name="T81" fmla="*/ 111 h 956"/>
                <a:gd name="T82" fmla="*/ 6 w 1349"/>
                <a:gd name="T83" fmla="*/ 88 h 956"/>
                <a:gd name="T84" fmla="*/ 6 w 1349"/>
                <a:gd name="T85" fmla="*/ 66 h 956"/>
                <a:gd name="T86" fmla="*/ 3 w 1349"/>
                <a:gd name="T87" fmla="*/ 50 h 956"/>
                <a:gd name="T88" fmla="*/ 3 w 1349"/>
                <a:gd name="T89" fmla="*/ 24 h 956"/>
                <a:gd name="T90" fmla="*/ 31 w 1349"/>
                <a:gd name="T91" fmla="*/ 10 h 956"/>
                <a:gd name="T92" fmla="*/ 58 w 1349"/>
                <a:gd name="T93" fmla="*/ 3 h 956"/>
                <a:gd name="T94" fmla="*/ 75 w 1349"/>
                <a:gd name="T95" fmla="*/ 2 h 956"/>
                <a:gd name="T96" fmla="*/ 112 w 1349"/>
                <a:gd name="T97" fmla="*/ 0 h 956"/>
                <a:gd name="T98" fmla="*/ 181 w 1349"/>
                <a:gd name="T99" fmla="*/ 8 h 956"/>
                <a:gd name="T100" fmla="*/ 221 w 1349"/>
                <a:gd name="T101" fmla="*/ 18 h 956"/>
                <a:gd name="T102" fmla="*/ 241 w 1349"/>
                <a:gd name="T103" fmla="*/ 27 h 956"/>
                <a:gd name="T104" fmla="*/ 250 w 1349"/>
                <a:gd name="T105" fmla="*/ 33 h 956"/>
                <a:gd name="T106" fmla="*/ 267 w 1349"/>
                <a:gd name="T107" fmla="*/ 42 h 956"/>
                <a:gd name="T108" fmla="*/ 301 w 1349"/>
                <a:gd name="T109" fmla="*/ 69 h 956"/>
                <a:gd name="T110" fmla="*/ 323 w 1349"/>
                <a:gd name="T111" fmla="*/ 98 h 956"/>
                <a:gd name="T112" fmla="*/ 327 w 1349"/>
                <a:gd name="T113" fmla="*/ 111 h 9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349" h="956">
                  <a:moveTo>
                    <a:pt x="1305" y="442"/>
                  </a:moveTo>
                  <a:lnTo>
                    <a:pt x="1314" y="464"/>
                  </a:lnTo>
                  <a:lnTo>
                    <a:pt x="1324" y="483"/>
                  </a:lnTo>
                  <a:lnTo>
                    <a:pt x="1332" y="504"/>
                  </a:lnTo>
                  <a:lnTo>
                    <a:pt x="1338" y="526"/>
                  </a:lnTo>
                  <a:lnTo>
                    <a:pt x="1342" y="547"/>
                  </a:lnTo>
                  <a:lnTo>
                    <a:pt x="1345" y="570"/>
                  </a:lnTo>
                  <a:lnTo>
                    <a:pt x="1349" y="615"/>
                  </a:lnTo>
                  <a:lnTo>
                    <a:pt x="1349" y="660"/>
                  </a:lnTo>
                  <a:lnTo>
                    <a:pt x="1347" y="706"/>
                  </a:lnTo>
                  <a:lnTo>
                    <a:pt x="1345" y="755"/>
                  </a:lnTo>
                  <a:lnTo>
                    <a:pt x="1345" y="807"/>
                  </a:lnTo>
                  <a:lnTo>
                    <a:pt x="1344" y="830"/>
                  </a:lnTo>
                  <a:lnTo>
                    <a:pt x="1342" y="850"/>
                  </a:lnTo>
                  <a:lnTo>
                    <a:pt x="1340" y="869"/>
                  </a:lnTo>
                  <a:lnTo>
                    <a:pt x="1334" y="884"/>
                  </a:lnTo>
                  <a:lnTo>
                    <a:pt x="1330" y="898"/>
                  </a:lnTo>
                  <a:lnTo>
                    <a:pt x="1322" y="912"/>
                  </a:lnTo>
                  <a:lnTo>
                    <a:pt x="1314" y="921"/>
                  </a:lnTo>
                  <a:lnTo>
                    <a:pt x="1307" y="929"/>
                  </a:lnTo>
                  <a:lnTo>
                    <a:pt x="1297" y="937"/>
                  </a:lnTo>
                  <a:lnTo>
                    <a:pt x="1287" y="943"/>
                  </a:lnTo>
                  <a:lnTo>
                    <a:pt x="1276" y="946"/>
                  </a:lnTo>
                  <a:lnTo>
                    <a:pt x="1264" y="950"/>
                  </a:lnTo>
                  <a:lnTo>
                    <a:pt x="1252" y="950"/>
                  </a:lnTo>
                  <a:lnTo>
                    <a:pt x="1239" y="952"/>
                  </a:lnTo>
                  <a:lnTo>
                    <a:pt x="1214" y="950"/>
                  </a:lnTo>
                  <a:lnTo>
                    <a:pt x="1184" y="948"/>
                  </a:lnTo>
                  <a:lnTo>
                    <a:pt x="1155" y="943"/>
                  </a:lnTo>
                  <a:lnTo>
                    <a:pt x="1097" y="935"/>
                  </a:lnTo>
                  <a:lnTo>
                    <a:pt x="1070" y="931"/>
                  </a:lnTo>
                  <a:lnTo>
                    <a:pt x="1043" y="931"/>
                  </a:lnTo>
                  <a:lnTo>
                    <a:pt x="1031" y="931"/>
                  </a:lnTo>
                  <a:lnTo>
                    <a:pt x="1018" y="935"/>
                  </a:lnTo>
                  <a:lnTo>
                    <a:pt x="1008" y="937"/>
                  </a:lnTo>
                  <a:lnTo>
                    <a:pt x="996" y="943"/>
                  </a:lnTo>
                  <a:lnTo>
                    <a:pt x="981" y="935"/>
                  </a:lnTo>
                  <a:lnTo>
                    <a:pt x="969" y="929"/>
                  </a:lnTo>
                  <a:lnTo>
                    <a:pt x="958" y="919"/>
                  </a:lnTo>
                  <a:lnTo>
                    <a:pt x="950" y="912"/>
                  </a:lnTo>
                  <a:lnTo>
                    <a:pt x="940" y="902"/>
                  </a:lnTo>
                  <a:lnTo>
                    <a:pt x="934" y="892"/>
                  </a:lnTo>
                  <a:lnTo>
                    <a:pt x="928" y="881"/>
                  </a:lnTo>
                  <a:lnTo>
                    <a:pt x="925" y="869"/>
                  </a:lnTo>
                  <a:lnTo>
                    <a:pt x="921" y="857"/>
                  </a:lnTo>
                  <a:lnTo>
                    <a:pt x="917" y="830"/>
                  </a:lnTo>
                  <a:lnTo>
                    <a:pt x="917" y="815"/>
                  </a:lnTo>
                  <a:lnTo>
                    <a:pt x="915" y="799"/>
                  </a:lnTo>
                  <a:lnTo>
                    <a:pt x="915" y="782"/>
                  </a:lnTo>
                  <a:lnTo>
                    <a:pt x="913" y="762"/>
                  </a:lnTo>
                  <a:lnTo>
                    <a:pt x="913" y="743"/>
                  </a:lnTo>
                  <a:lnTo>
                    <a:pt x="915" y="735"/>
                  </a:lnTo>
                  <a:lnTo>
                    <a:pt x="917" y="727"/>
                  </a:lnTo>
                  <a:lnTo>
                    <a:pt x="919" y="720"/>
                  </a:lnTo>
                  <a:lnTo>
                    <a:pt x="923" y="714"/>
                  </a:lnTo>
                  <a:lnTo>
                    <a:pt x="927" y="706"/>
                  </a:lnTo>
                  <a:lnTo>
                    <a:pt x="932" y="702"/>
                  </a:lnTo>
                  <a:lnTo>
                    <a:pt x="946" y="692"/>
                  </a:lnTo>
                  <a:lnTo>
                    <a:pt x="961" y="687"/>
                  </a:lnTo>
                  <a:lnTo>
                    <a:pt x="979" y="683"/>
                  </a:lnTo>
                  <a:lnTo>
                    <a:pt x="998" y="681"/>
                  </a:lnTo>
                  <a:lnTo>
                    <a:pt x="1020" y="679"/>
                  </a:lnTo>
                  <a:lnTo>
                    <a:pt x="1041" y="681"/>
                  </a:lnTo>
                  <a:lnTo>
                    <a:pt x="1062" y="683"/>
                  </a:lnTo>
                  <a:lnTo>
                    <a:pt x="1084" y="689"/>
                  </a:lnTo>
                  <a:lnTo>
                    <a:pt x="1103" y="692"/>
                  </a:lnTo>
                  <a:lnTo>
                    <a:pt x="1120" y="700"/>
                  </a:lnTo>
                  <a:lnTo>
                    <a:pt x="1138" y="706"/>
                  </a:lnTo>
                  <a:lnTo>
                    <a:pt x="1150" y="716"/>
                  </a:lnTo>
                  <a:lnTo>
                    <a:pt x="1159" y="724"/>
                  </a:lnTo>
                  <a:lnTo>
                    <a:pt x="1173" y="733"/>
                  </a:lnTo>
                  <a:lnTo>
                    <a:pt x="1183" y="739"/>
                  </a:lnTo>
                  <a:lnTo>
                    <a:pt x="1194" y="743"/>
                  </a:lnTo>
                  <a:lnTo>
                    <a:pt x="1206" y="743"/>
                  </a:lnTo>
                  <a:lnTo>
                    <a:pt x="1216" y="739"/>
                  </a:lnTo>
                  <a:lnTo>
                    <a:pt x="1225" y="735"/>
                  </a:lnTo>
                  <a:lnTo>
                    <a:pt x="1233" y="727"/>
                  </a:lnTo>
                  <a:lnTo>
                    <a:pt x="1239" y="720"/>
                  </a:lnTo>
                  <a:lnTo>
                    <a:pt x="1243" y="710"/>
                  </a:lnTo>
                  <a:lnTo>
                    <a:pt x="1245" y="698"/>
                  </a:lnTo>
                  <a:lnTo>
                    <a:pt x="1243" y="689"/>
                  </a:lnTo>
                  <a:lnTo>
                    <a:pt x="1239" y="677"/>
                  </a:lnTo>
                  <a:lnTo>
                    <a:pt x="1231" y="667"/>
                  </a:lnTo>
                  <a:lnTo>
                    <a:pt x="1219" y="658"/>
                  </a:lnTo>
                  <a:lnTo>
                    <a:pt x="1212" y="652"/>
                  </a:lnTo>
                  <a:lnTo>
                    <a:pt x="1202" y="648"/>
                  </a:lnTo>
                  <a:lnTo>
                    <a:pt x="1194" y="644"/>
                  </a:lnTo>
                  <a:lnTo>
                    <a:pt x="1183" y="640"/>
                  </a:lnTo>
                  <a:lnTo>
                    <a:pt x="1169" y="636"/>
                  </a:lnTo>
                  <a:lnTo>
                    <a:pt x="1153" y="632"/>
                  </a:lnTo>
                  <a:lnTo>
                    <a:pt x="1138" y="628"/>
                  </a:lnTo>
                  <a:lnTo>
                    <a:pt x="1119" y="623"/>
                  </a:lnTo>
                  <a:lnTo>
                    <a:pt x="1080" y="613"/>
                  </a:lnTo>
                  <a:lnTo>
                    <a:pt x="1039" y="605"/>
                  </a:lnTo>
                  <a:lnTo>
                    <a:pt x="996" y="599"/>
                  </a:lnTo>
                  <a:lnTo>
                    <a:pt x="977" y="599"/>
                  </a:lnTo>
                  <a:lnTo>
                    <a:pt x="958" y="599"/>
                  </a:lnTo>
                  <a:lnTo>
                    <a:pt x="938" y="601"/>
                  </a:lnTo>
                  <a:lnTo>
                    <a:pt x="923" y="605"/>
                  </a:lnTo>
                  <a:lnTo>
                    <a:pt x="907" y="611"/>
                  </a:lnTo>
                  <a:lnTo>
                    <a:pt x="892" y="617"/>
                  </a:lnTo>
                  <a:lnTo>
                    <a:pt x="884" y="615"/>
                  </a:lnTo>
                  <a:lnTo>
                    <a:pt x="878" y="613"/>
                  </a:lnTo>
                  <a:lnTo>
                    <a:pt x="870" y="613"/>
                  </a:lnTo>
                  <a:lnTo>
                    <a:pt x="866" y="615"/>
                  </a:lnTo>
                  <a:lnTo>
                    <a:pt x="861" y="617"/>
                  </a:lnTo>
                  <a:lnTo>
                    <a:pt x="859" y="621"/>
                  </a:lnTo>
                  <a:lnTo>
                    <a:pt x="855" y="627"/>
                  </a:lnTo>
                  <a:lnTo>
                    <a:pt x="853" y="632"/>
                  </a:lnTo>
                  <a:lnTo>
                    <a:pt x="847" y="646"/>
                  </a:lnTo>
                  <a:lnTo>
                    <a:pt x="845" y="663"/>
                  </a:lnTo>
                  <a:lnTo>
                    <a:pt x="839" y="700"/>
                  </a:lnTo>
                  <a:lnTo>
                    <a:pt x="837" y="718"/>
                  </a:lnTo>
                  <a:lnTo>
                    <a:pt x="832" y="735"/>
                  </a:lnTo>
                  <a:lnTo>
                    <a:pt x="826" y="753"/>
                  </a:lnTo>
                  <a:lnTo>
                    <a:pt x="822" y="758"/>
                  </a:lnTo>
                  <a:lnTo>
                    <a:pt x="816" y="764"/>
                  </a:lnTo>
                  <a:lnTo>
                    <a:pt x="812" y="770"/>
                  </a:lnTo>
                  <a:lnTo>
                    <a:pt x="804" y="774"/>
                  </a:lnTo>
                  <a:lnTo>
                    <a:pt x="797" y="776"/>
                  </a:lnTo>
                  <a:lnTo>
                    <a:pt x="789" y="780"/>
                  </a:lnTo>
                  <a:lnTo>
                    <a:pt x="779" y="780"/>
                  </a:lnTo>
                  <a:lnTo>
                    <a:pt x="769" y="778"/>
                  </a:lnTo>
                  <a:lnTo>
                    <a:pt x="758" y="776"/>
                  </a:lnTo>
                  <a:lnTo>
                    <a:pt x="744" y="772"/>
                  </a:lnTo>
                  <a:lnTo>
                    <a:pt x="740" y="770"/>
                  </a:lnTo>
                  <a:lnTo>
                    <a:pt x="735" y="770"/>
                  </a:lnTo>
                  <a:lnTo>
                    <a:pt x="727" y="768"/>
                  </a:lnTo>
                  <a:lnTo>
                    <a:pt x="719" y="768"/>
                  </a:lnTo>
                  <a:lnTo>
                    <a:pt x="709" y="766"/>
                  </a:lnTo>
                  <a:lnTo>
                    <a:pt x="696" y="764"/>
                  </a:lnTo>
                  <a:lnTo>
                    <a:pt x="682" y="764"/>
                  </a:lnTo>
                  <a:lnTo>
                    <a:pt x="669" y="762"/>
                  </a:lnTo>
                  <a:lnTo>
                    <a:pt x="638" y="760"/>
                  </a:lnTo>
                  <a:lnTo>
                    <a:pt x="603" y="756"/>
                  </a:lnTo>
                  <a:lnTo>
                    <a:pt x="527" y="751"/>
                  </a:lnTo>
                  <a:lnTo>
                    <a:pt x="490" y="749"/>
                  </a:lnTo>
                  <a:lnTo>
                    <a:pt x="453" y="747"/>
                  </a:lnTo>
                  <a:lnTo>
                    <a:pt x="420" y="745"/>
                  </a:lnTo>
                  <a:lnTo>
                    <a:pt x="389" y="743"/>
                  </a:lnTo>
                  <a:lnTo>
                    <a:pt x="376" y="743"/>
                  </a:lnTo>
                  <a:lnTo>
                    <a:pt x="362" y="743"/>
                  </a:lnTo>
                  <a:lnTo>
                    <a:pt x="352" y="743"/>
                  </a:lnTo>
                  <a:lnTo>
                    <a:pt x="341" y="743"/>
                  </a:lnTo>
                  <a:lnTo>
                    <a:pt x="335" y="745"/>
                  </a:lnTo>
                  <a:lnTo>
                    <a:pt x="327" y="745"/>
                  </a:lnTo>
                  <a:lnTo>
                    <a:pt x="323" y="745"/>
                  </a:lnTo>
                  <a:lnTo>
                    <a:pt x="321" y="747"/>
                  </a:lnTo>
                  <a:lnTo>
                    <a:pt x="298" y="745"/>
                  </a:lnTo>
                  <a:lnTo>
                    <a:pt x="273" y="745"/>
                  </a:lnTo>
                  <a:lnTo>
                    <a:pt x="246" y="745"/>
                  </a:lnTo>
                  <a:lnTo>
                    <a:pt x="223" y="749"/>
                  </a:lnTo>
                  <a:lnTo>
                    <a:pt x="211" y="751"/>
                  </a:lnTo>
                  <a:lnTo>
                    <a:pt x="201" y="755"/>
                  </a:lnTo>
                  <a:lnTo>
                    <a:pt x="193" y="760"/>
                  </a:lnTo>
                  <a:lnTo>
                    <a:pt x="186" y="766"/>
                  </a:lnTo>
                  <a:lnTo>
                    <a:pt x="180" y="774"/>
                  </a:lnTo>
                  <a:lnTo>
                    <a:pt x="176" y="784"/>
                  </a:lnTo>
                  <a:lnTo>
                    <a:pt x="176" y="795"/>
                  </a:lnTo>
                  <a:lnTo>
                    <a:pt x="178" y="807"/>
                  </a:lnTo>
                  <a:lnTo>
                    <a:pt x="180" y="822"/>
                  </a:lnTo>
                  <a:lnTo>
                    <a:pt x="182" y="836"/>
                  </a:lnTo>
                  <a:lnTo>
                    <a:pt x="182" y="850"/>
                  </a:lnTo>
                  <a:lnTo>
                    <a:pt x="184" y="861"/>
                  </a:lnTo>
                  <a:lnTo>
                    <a:pt x="182" y="884"/>
                  </a:lnTo>
                  <a:lnTo>
                    <a:pt x="176" y="904"/>
                  </a:lnTo>
                  <a:lnTo>
                    <a:pt x="170" y="919"/>
                  </a:lnTo>
                  <a:lnTo>
                    <a:pt x="160" y="935"/>
                  </a:lnTo>
                  <a:lnTo>
                    <a:pt x="151" y="945"/>
                  </a:lnTo>
                  <a:lnTo>
                    <a:pt x="139" y="952"/>
                  </a:lnTo>
                  <a:lnTo>
                    <a:pt x="126" y="956"/>
                  </a:lnTo>
                  <a:lnTo>
                    <a:pt x="112" y="956"/>
                  </a:lnTo>
                  <a:lnTo>
                    <a:pt x="98" y="954"/>
                  </a:lnTo>
                  <a:lnTo>
                    <a:pt x="85" y="948"/>
                  </a:lnTo>
                  <a:lnTo>
                    <a:pt x="71" y="939"/>
                  </a:lnTo>
                  <a:lnTo>
                    <a:pt x="60" y="925"/>
                  </a:lnTo>
                  <a:lnTo>
                    <a:pt x="50" y="908"/>
                  </a:lnTo>
                  <a:lnTo>
                    <a:pt x="44" y="898"/>
                  </a:lnTo>
                  <a:lnTo>
                    <a:pt x="40" y="888"/>
                  </a:lnTo>
                  <a:lnTo>
                    <a:pt x="44" y="877"/>
                  </a:lnTo>
                  <a:lnTo>
                    <a:pt x="46" y="861"/>
                  </a:lnTo>
                  <a:lnTo>
                    <a:pt x="48" y="844"/>
                  </a:lnTo>
                  <a:lnTo>
                    <a:pt x="48" y="826"/>
                  </a:lnTo>
                  <a:lnTo>
                    <a:pt x="48" y="809"/>
                  </a:lnTo>
                  <a:lnTo>
                    <a:pt x="44" y="793"/>
                  </a:lnTo>
                  <a:lnTo>
                    <a:pt x="42" y="780"/>
                  </a:lnTo>
                  <a:lnTo>
                    <a:pt x="36" y="768"/>
                  </a:lnTo>
                  <a:lnTo>
                    <a:pt x="38" y="764"/>
                  </a:lnTo>
                  <a:lnTo>
                    <a:pt x="40" y="758"/>
                  </a:lnTo>
                  <a:lnTo>
                    <a:pt x="42" y="751"/>
                  </a:lnTo>
                  <a:lnTo>
                    <a:pt x="42" y="743"/>
                  </a:lnTo>
                  <a:lnTo>
                    <a:pt x="42" y="725"/>
                  </a:lnTo>
                  <a:lnTo>
                    <a:pt x="44" y="704"/>
                  </a:lnTo>
                  <a:lnTo>
                    <a:pt x="44" y="679"/>
                  </a:lnTo>
                  <a:lnTo>
                    <a:pt x="42" y="654"/>
                  </a:lnTo>
                  <a:lnTo>
                    <a:pt x="40" y="601"/>
                  </a:lnTo>
                  <a:lnTo>
                    <a:pt x="38" y="574"/>
                  </a:lnTo>
                  <a:lnTo>
                    <a:pt x="38" y="549"/>
                  </a:lnTo>
                  <a:lnTo>
                    <a:pt x="36" y="526"/>
                  </a:lnTo>
                  <a:lnTo>
                    <a:pt x="36" y="504"/>
                  </a:lnTo>
                  <a:lnTo>
                    <a:pt x="34" y="487"/>
                  </a:lnTo>
                  <a:lnTo>
                    <a:pt x="34" y="462"/>
                  </a:lnTo>
                  <a:lnTo>
                    <a:pt x="36" y="460"/>
                  </a:lnTo>
                  <a:lnTo>
                    <a:pt x="34" y="454"/>
                  </a:lnTo>
                  <a:lnTo>
                    <a:pt x="32" y="444"/>
                  </a:lnTo>
                  <a:lnTo>
                    <a:pt x="31" y="433"/>
                  </a:lnTo>
                  <a:lnTo>
                    <a:pt x="29" y="419"/>
                  </a:lnTo>
                  <a:lnTo>
                    <a:pt x="27" y="404"/>
                  </a:lnTo>
                  <a:lnTo>
                    <a:pt x="25" y="386"/>
                  </a:lnTo>
                  <a:lnTo>
                    <a:pt x="23" y="351"/>
                  </a:lnTo>
                  <a:lnTo>
                    <a:pt x="21" y="316"/>
                  </a:lnTo>
                  <a:lnTo>
                    <a:pt x="21" y="301"/>
                  </a:lnTo>
                  <a:lnTo>
                    <a:pt x="19" y="287"/>
                  </a:lnTo>
                  <a:lnTo>
                    <a:pt x="19" y="274"/>
                  </a:lnTo>
                  <a:lnTo>
                    <a:pt x="21" y="264"/>
                  </a:lnTo>
                  <a:lnTo>
                    <a:pt x="21" y="256"/>
                  </a:lnTo>
                  <a:lnTo>
                    <a:pt x="23" y="250"/>
                  </a:lnTo>
                  <a:lnTo>
                    <a:pt x="17" y="235"/>
                  </a:lnTo>
                  <a:lnTo>
                    <a:pt x="13" y="217"/>
                  </a:lnTo>
                  <a:lnTo>
                    <a:pt x="11" y="198"/>
                  </a:lnTo>
                  <a:lnTo>
                    <a:pt x="11" y="179"/>
                  </a:lnTo>
                  <a:lnTo>
                    <a:pt x="9" y="138"/>
                  </a:lnTo>
                  <a:lnTo>
                    <a:pt x="5" y="119"/>
                  </a:lnTo>
                  <a:lnTo>
                    <a:pt x="0" y="101"/>
                  </a:lnTo>
                  <a:lnTo>
                    <a:pt x="11" y="95"/>
                  </a:lnTo>
                  <a:lnTo>
                    <a:pt x="23" y="88"/>
                  </a:lnTo>
                  <a:lnTo>
                    <a:pt x="36" y="82"/>
                  </a:lnTo>
                  <a:lnTo>
                    <a:pt x="52" y="72"/>
                  </a:lnTo>
                  <a:lnTo>
                    <a:pt x="87" y="56"/>
                  </a:lnTo>
                  <a:lnTo>
                    <a:pt x="124" y="39"/>
                  </a:lnTo>
                  <a:lnTo>
                    <a:pt x="162" y="25"/>
                  </a:lnTo>
                  <a:lnTo>
                    <a:pt x="180" y="22"/>
                  </a:lnTo>
                  <a:lnTo>
                    <a:pt x="197" y="16"/>
                  </a:lnTo>
                  <a:lnTo>
                    <a:pt x="215" y="14"/>
                  </a:lnTo>
                  <a:lnTo>
                    <a:pt x="230" y="12"/>
                  </a:lnTo>
                  <a:lnTo>
                    <a:pt x="244" y="14"/>
                  </a:lnTo>
                  <a:lnTo>
                    <a:pt x="256" y="18"/>
                  </a:lnTo>
                  <a:lnTo>
                    <a:pt x="269" y="12"/>
                  </a:lnTo>
                  <a:lnTo>
                    <a:pt x="283" y="8"/>
                  </a:lnTo>
                  <a:lnTo>
                    <a:pt x="300" y="6"/>
                  </a:lnTo>
                  <a:lnTo>
                    <a:pt x="320" y="2"/>
                  </a:lnTo>
                  <a:lnTo>
                    <a:pt x="343" y="0"/>
                  </a:lnTo>
                  <a:lnTo>
                    <a:pt x="366" y="0"/>
                  </a:lnTo>
                  <a:lnTo>
                    <a:pt x="418" y="0"/>
                  </a:lnTo>
                  <a:lnTo>
                    <a:pt x="446" y="0"/>
                  </a:lnTo>
                  <a:lnTo>
                    <a:pt x="475" y="2"/>
                  </a:lnTo>
                  <a:lnTo>
                    <a:pt x="535" y="6"/>
                  </a:lnTo>
                  <a:lnTo>
                    <a:pt x="597" y="12"/>
                  </a:lnTo>
                  <a:lnTo>
                    <a:pt x="661" y="22"/>
                  </a:lnTo>
                  <a:lnTo>
                    <a:pt x="721" y="31"/>
                  </a:lnTo>
                  <a:lnTo>
                    <a:pt x="779" y="43"/>
                  </a:lnTo>
                  <a:lnTo>
                    <a:pt x="808" y="49"/>
                  </a:lnTo>
                  <a:lnTo>
                    <a:pt x="833" y="55"/>
                  </a:lnTo>
                  <a:lnTo>
                    <a:pt x="859" y="62"/>
                  </a:lnTo>
                  <a:lnTo>
                    <a:pt x="882" y="70"/>
                  </a:lnTo>
                  <a:lnTo>
                    <a:pt x="903" y="76"/>
                  </a:lnTo>
                  <a:lnTo>
                    <a:pt x="923" y="84"/>
                  </a:lnTo>
                  <a:lnTo>
                    <a:pt x="938" y="91"/>
                  </a:lnTo>
                  <a:lnTo>
                    <a:pt x="952" y="99"/>
                  </a:lnTo>
                  <a:lnTo>
                    <a:pt x="963" y="107"/>
                  </a:lnTo>
                  <a:lnTo>
                    <a:pt x="971" y="115"/>
                  </a:lnTo>
                  <a:lnTo>
                    <a:pt x="977" y="120"/>
                  </a:lnTo>
                  <a:lnTo>
                    <a:pt x="979" y="130"/>
                  </a:lnTo>
                  <a:lnTo>
                    <a:pt x="989" y="130"/>
                  </a:lnTo>
                  <a:lnTo>
                    <a:pt x="998" y="132"/>
                  </a:lnTo>
                  <a:lnTo>
                    <a:pt x="1008" y="134"/>
                  </a:lnTo>
                  <a:lnTo>
                    <a:pt x="1020" y="140"/>
                  </a:lnTo>
                  <a:lnTo>
                    <a:pt x="1031" y="144"/>
                  </a:lnTo>
                  <a:lnTo>
                    <a:pt x="1043" y="150"/>
                  </a:lnTo>
                  <a:lnTo>
                    <a:pt x="1068" y="165"/>
                  </a:lnTo>
                  <a:lnTo>
                    <a:pt x="1095" y="183"/>
                  </a:lnTo>
                  <a:lnTo>
                    <a:pt x="1122" y="204"/>
                  </a:lnTo>
                  <a:lnTo>
                    <a:pt x="1150" y="225"/>
                  </a:lnTo>
                  <a:lnTo>
                    <a:pt x="1177" y="248"/>
                  </a:lnTo>
                  <a:lnTo>
                    <a:pt x="1202" y="276"/>
                  </a:lnTo>
                  <a:lnTo>
                    <a:pt x="1227" y="301"/>
                  </a:lnTo>
                  <a:lnTo>
                    <a:pt x="1248" y="328"/>
                  </a:lnTo>
                  <a:lnTo>
                    <a:pt x="1266" y="353"/>
                  </a:lnTo>
                  <a:lnTo>
                    <a:pt x="1283" y="376"/>
                  </a:lnTo>
                  <a:lnTo>
                    <a:pt x="1289" y="390"/>
                  </a:lnTo>
                  <a:lnTo>
                    <a:pt x="1295" y="402"/>
                  </a:lnTo>
                  <a:lnTo>
                    <a:pt x="1299" y="411"/>
                  </a:lnTo>
                  <a:lnTo>
                    <a:pt x="1303" y="423"/>
                  </a:lnTo>
                  <a:lnTo>
                    <a:pt x="1303" y="433"/>
                  </a:lnTo>
                  <a:lnTo>
                    <a:pt x="1305" y="442"/>
                  </a:lnTo>
                  <a:close/>
                </a:path>
              </a:pathLst>
            </a:custGeom>
            <a:solidFill>
              <a:srgbClr val="9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6155" name="Freeform 33"/>
            <p:cNvSpPr>
              <a:spLocks/>
            </p:cNvSpPr>
            <p:nvPr/>
          </p:nvSpPr>
          <p:spPr bwMode="auto">
            <a:xfrm>
              <a:off x="3435" y="2131"/>
              <a:ext cx="160" cy="177"/>
            </a:xfrm>
            <a:custGeom>
              <a:avLst/>
              <a:gdLst>
                <a:gd name="T0" fmla="*/ 0 w 320"/>
                <a:gd name="T1" fmla="*/ 65 h 353"/>
                <a:gd name="T2" fmla="*/ 3 w 320"/>
                <a:gd name="T3" fmla="*/ 67 h 353"/>
                <a:gd name="T4" fmla="*/ 7 w 320"/>
                <a:gd name="T5" fmla="*/ 71 h 353"/>
                <a:gd name="T6" fmla="*/ 15 w 320"/>
                <a:gd name="T7" fmla="*/ 68 h 353"/>
                <a:gd name="T8" fmla="*/ 27 w 320"/>
                <a:gd name="T9" fmla="*/ 63 h 353"/>
                <a:gd name="T10" fmla="*/ 34 w 320"/>
                <a:gd name="T11" fmla="*/ 59 h 353"/>
                <a:gd name="T12" fmla="*/ 40 w 320"/>
                <a:gd name="T13" fmla="*/ 60 h 353"/>
                <a:gd name="T14" fmla="*/ 46 w 320"/>
                <a:gd name="T15" fmla="*/ 69 h 353"/>
                <a:gd name="T16" fmla="*/ 50 w 320"/>
                <a:gd name="T17" fmla="*/ 74 h 353"/>
                <a:gd name="T18" fmla="*/ 56 w 320"/>
                <a:gd name="T19" fmla="*/ 80 h 353"/>
                <a:gd name="T20" fmla="*/ 60 w 320"/>
                <a:gd name="T21" fmla="*/ 85 h 353"/>
                <a:gd name="T22" fmla="*/ 63 w 320"/>
                <a:gd name="T23" fmla="*/ 87 h 353"/>
                <a:gd name="T24" fmla="*/ 68 w 320"/>
                <a:gd name="T25" fmla="*/ 89 h 353"/>
                <a:gd name="T26" fmla="*/ 71 w 320"/>
                <a:gd name="T27" fmla="*/ 89 h 353"/>
                <a:gd name="T28" fmla="*/ 74 w 320"/>
                <a:gd name="T29" fmla="*/ 87 h 353"/>
                <a:gd name="T30" fmla="*/ 76 w 320"/>
                <a:gd name="T31" fmla="*/ 84 h 353"/>
                <a:gd name="T32" fmla="*/ 76 w 320"/>
                <a:gd name="T33" fmla="*/ 80 h 353"/>
                <a:gd name="T34" fmla="*/ 74 w 320"/>
                <a:gd name="T35" fmla="*/ 75 h 353"/>
                <a:gd name="T36" fmla="*/ 72 w 320"/>
                <a:gd name="T37" fmla="*/ 71 h 353"/>
                <a:gd name="T38" fmla="*/ 68 w 320"/>
                <a:gd name="T39" fmla="*/ 64 h 353"/>
                <a:gd name="T40" fmla="*/ 65 w 320"/>
                <a:gd name="T41" fmla="*/ 59 h 353"/>
                <a:gd name="T42" fmla="*/ 61 w 320"/>
                <a:gd name="T43" fmla="*/ 53 h 353"/>
                <a:gd name="T44" fmla="*/ 56 w 320"/>
                <a:gd name="T45" fmla="*/ 49 h 353"/>
                <a:gd name="T46" fmla="*/ 55 w 320"/>
                <a:gd name="T47" fmla="*/ 47 h 353"/>
                <a:gd name="T48" fmla="*/ 56 w 320"/>
                <a:gd name="T49" fmla="*/ 45 h 353"/>
                <a:gd name="T50" fmla="*/ 58 w 320"/>
                <a:gd name="T51" fmla="*/ 43 h 353"/>
                <a:gd name="T52" fmla="*/ 64 w 320"/>
                <a:gd name="T53" fmla="*/ 39 h 353"/>
                <a:gd name="T54" fmla="*/ 70 w 320"/>
                <a:gd name="T55" fmla="*/ 34 h 353"/>
                <a:gd name="T56" fmla="*/ 75 w 320"/>
                <a:gd name="T57" fmla="*/ 30 h 353"/>
                <a:gd name="T58" fmla="*/ 78 w 320"/>
                <a:gd name="T59" fmla="*/ 26 h 353"/>
                <a:gd name="T60" fmla="*/ 79 w 320"/>
                <a:gd name="T61" fmla="*/ 22 h 353"/>
                <a:gd name="T62" fmla="*/ 80 w 320"/>
                <a:gd name="T63" fmla="*/ 20 h 353"/>
                <a:gd name="T64" fmla="*/ 80 w 320"/>
                <a:gd name="T65" fmla="*/ 18 h 353"/>
                <a:gd name="T66" fmla="*/ 78 w 320"/>
                <a:gd name="T67" fmla="*/ 17 h 353"/>
                <a:gd name="T68" fmla="*/ 74 w 320"/>
                <a:gd name="T69" fmla="*/ 16 h 353"/>
                <a:gd name="T70" fmla="*/ 68 w 320"/>
                <a:gd name="T71" fmla="*/ 18 h 353"/>
                <a:gd name="T72" fmla="*/ 59 w 320"/>
                <a:gd name="T73" fmla="*/ 20 h 353"/>
                <a:gd name="T74" fmla="*/ 55 w 320"/>
                <a:gd name="T75" fmla="*/ 22 h 353"/>
                <a:gd name="T76" fmla="*/ 51 w 320"/>
                <a:gd name="T77" fmla="*/ 24 h 353"/>
                <a:gd name="T78" fmla="*/ 47 w 320"/>
                <a:gd name="T79" fmla="*/ 27 h 353"/>
                <a:gd name="T80" fmla="*/ 43 w 320"/>
                <a:gd name="T81" fmla="*/ 27 h 353"/>
                <a:gd name="T82" fmla="*/ 38 w 320"/>
                <a:gd name="T83" fmla="*/ 25 h 353"/>
                <a:gd name="T84" fmla="*/ 34 w 320"/>
                <a:gd name="T85" fmla="*/ 22 h 353"/>
                <a:gd name="T86" fmla="*/ 29 w 320"/>
                <a:gd name="T87" fmla="*/ 15 h 353"/>
                <a:gd name="T88" fmla="*/ 26 w 320"/>
                <a:gd name="T89" fmla="*/ 11 h 353"/>
                <a:gd name="T90" fmla="*/ 25 w 320"/>
                <a:gd name="T91" fmla="*/ 8 h 353"/>
                <a:gd name="T92" fmla="*/ 18 w 320"/>
                <a:gd name="T93" fmla="*/ 3 h 353"/>
                <a:gd name="T94" fmla="*/ 13 w 320"/>
                <a:gd name="T95" fmla="*/ 1 h 353"/>
                <a:gd name="T96" fmla="*/ 9 w 320"/>
                <a:gd name="T97" fmla="*/ 0 h 353"/>
                <a:gd name="T98" fmla="*/ 5 w 320"/>
                <a:gd name="T99" fmla="*/ 1 h 353"/>
                <a:gd name="T100" fmla="*/ 3 w 320"/>
                <a:gd name="T101" fmla="*/ 4 h 353"/>
                <a:gd name="T102" fmla="*/ 3 w 320"/>
                <a:gd name="T103" fmla="*/ 7 h 353"/>
                <a:gd name="T104" fmla="*/ 4 w 320"/>
                <a:gd name="T105" fmla="*/ 12 h 353"/>
                <a:gd name="T106" fmla="*/ 7 w 320"/>
                <a:gd name="T107" fmla="*/ 18 h 353"/>
                <a:gd name="T108" fmla="*/ 11 w 320"/>
                <a:gd name="T109" fmla="*/ 25 h 353"/>
                <a:gd name="T110" fmla="*/ 19 w 320"/>
                <a:gd name="T111" fmla="*/ 36 h 353"/>
                <a:gd name="T112" fmla="*/ 15 w 320"/>
                <a:gd name="T113" fmla="*/ 46 h 353"/>
                <a:gd name="T114" fmla="*/ 8 w 320"/>
                <a:gd name="T115" fmla="*/ 50 h 353"/>
                <a:gd name="T116" fmla="*/ 3 w 320"/>
                <a:gd name="T117" fmla="*/ 57 h 353"/>
                <a:gd name="T118" fmla="*/ 0 w 320"/>
                <a:gd name="T119" fmla="*/ 62 h 35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20" h="353">
                  <a:moveTo>
                    <a:pt x="0" y="256"/>
                  </a:moveTo>
                  <a:lnTo>
                    <a:pt x="0" y="258"/>
                  </a:lnTo>
                  <a:lnTo>
                    <a:pt x="4" y="260"/>
                  </a:lnTo>
                  <a:lnTo>
                    <a:pt x="10" y="267"/>
                  </a:lnTo>
                  <a:lnTo>
                    <a:pt x="20" y="275"/>
                  </a:lnTo>
                  <a:lnTo>
                    <a:pt x="27" y="281"/>
                  </a:lnTo>
                  <a:lnTo>
                    <a:pt x="41" y="275"/>
                  </a:lnTo>
                  <a:lnTo>
                    <a:pt x="57" y="269"/>
                  </a:lnTo>
                  <a:lnTo>
                    <a:pt x="90" y="258"/>
                  </a:lnTo>
                  <a:lnTo>
                    <a:pt x="107" y="250"/>
                  </a:lnTo>
                  <a:lnTo>
                    <a:pt x="122" y="244"/>
                  </a:lnTo>
                  <a:lnTo>
                    <a:pt x="136" y="236"/>
                  </a:lnTo>
                  <a:lnTo>
                    <a:pt x="148" y="229"/>
                  </a:lnTo>
                  <a:lnTo>
                    <a:pt x="159" y="240"/>
                  </a:lnTo>
                  <a:lnTo>
                    <a:pt x="169" y="252"/>
                  </a:lnTo>
                  <a:lnTo>
                    <a:pt x="183" y="273"/>
                  </a:lnTo>
                  <a:lnTo>
                    <a:pt x="190" y="283"/>
                  </a:lnTo>
                  <a:lnTo>
                    <a:pt x="198" y="295"/>
                  </a:lnTo>
                  <a:lnTo>
                    <a:pt x="210" y="306"/>
                  </a:lnTo>
                  <a:lnTo>
                    <a:pt x="221" y="320"/>
                  </a:lnTo>
                  <a:lnTo>
                    <a:pt x="229" y="327"/>
                  </a:lnTo>
                  <a:lnTo>
                    <a:pt x="237" y="337"/>
                  </a:lnTo>
                  <a:lnTo>
                    <a:pt x="245" y="343"/>
                  </a:lnTo>
                  <a:lnTo>
                    <a:pt x="252" y="347"/>
                  </a:lnTo>
                  <a:lnTo>
                    <a:pt x="262" y="351"/>
                  </a:lnTo>
                  <a:lnTo>
                    <a:pt x="270" y="353"/>
                  </a:lnTo>
                  <a:lnTo>
                    <a:pt x="278" y="353"/>
                  </a:lnTo>
                  <a:lnTo>
                    <a:pt x="283" y="353"/>
                  </a:lnTo>
                  <a:lnTo>
                    <a:pt x="289" y="349"/>
                  </a:lnTo>
                  <a:lnTo>
                    <a:pt x="295" y="347"/>
                  </a:lnTo>
                  <a:lnTo>
                    <a:pt x="299" y="341"/>
                  </a:lnTo>
                  <a:lnTo>
                    <a:pt x="301" y="335"/>
                  </a:lnTo>
                  <a:lnTo>
                    <a:pt x="301" y="327"/>
                  </a:lnTo>
                  <a:lnTo>
                    <a:pt x="301" y="320"/>
                  </a:lnTo>
                  <a:lnTo>
                    <a:pt x="299" y="310"/>
                  </a:lnTo>
                  <a:lnTo>
                    <a:pt x="293" y="298"/>
                  </a:lnTo>
                  <a:lnTo>
                    <a:pt x="289" y="289"/>
                  </a:lnTo>
                  <a:lnTo>
                    <a:pt x="285" y="281"/>
                  </a:lnTo>
                  <a:lnTo>
                    <a:pt x="278" y="267"/>
                  </a:lnTo>
                  <a:lnTo>
                    <a:pt x="272" y="256"/>
                  </a:lnTo>
                  <a:lnTo>
                    <a:pt x="266" y="244"/>
                  </a:lnTo>
                  <a:lnTo>
                    <a:pt x="258" y="234"/>
                  </a:lnTo>
                  <a:lnTo>
                    <a:pt x="250" y="223"/>
                  </a:lnTo>
                  <a:lnTo>
                    <a:pt x="241" y="211"/>
                  </a:lnTo>
                  <a:lnTo>
                    <a:pt x="227" y="198"/>
                  </a:lnTo>
                  <a:lnTo>
                    <a:pt x="223" y="194"/>
                  </a:lnTo>
                  <a:lnTo>
                    <a:pt x="221" y="190"/>
                  </a:lnTo>
                  <a:lnTo>
                    <a:pt x="219" y="186"/>
                  </a:lnTo>
                  <a:lnTo>
                    <a:pt x="219" y="182"/>
                  </a:lnTo>
                  <a:lnTo>
                    <a:pt x="221" y="180"/>
                  </a:lnTo>
                  <a:lnTo>
                    <a:pt x="223" y="176"/>
                  </a:lnTo>
                  <a:lnTo>
                    <a:pt x="231" y="172"/>
                  </a:lnTo>
                  <a:lnTo>
                    <a:pt x="243" y="165"/>
                  </a:lnTo>
                  <a:lnTo>
                    <a:pt x="256" y="155"/>
                  </a:lnTo>
                  <a:lnTo>
                    <a:pt x="272" y="143"/>
                  </a:lnTo>
                  <a:lnTo>
                    <a:pt x="280" y="136"/>
                  </a:lnTo>
                  <a:lnTo>
                    <a:pt x="289" y="128"/>
                  </a:lnTo>
                  <a:lnTo>
                    <a:pt x="297" y="118"/>
                  </a:lnTo>
                  <a:lnTo>
                    <a:pt x="305" y="108"/>
                  </a:lnTo>
                  <a:lnTo>
                    <a:pt x="309" y="101"/>
                  </a:lnTo>
                  <a:lnTo>
                    <a:pt x="314" y="93"/>
                  </a:lnTo>
                  <a:lnTo>
                    <a:pt x="316" y="87"/>
                  </a:lnTo>
                  <a:lnTo>
                    <a:pt x="318" y="81"/>
                  </a:lnTo>
                  <a:lnTo>
                    <a:pt x="320" y="77"/>
                  </a:lnTo>
                  <a:lnTo>
                    <a:pt x="320" y="73"/>
                  </a:lnTo>
                  <a:lnTo>
                    <a:pt x="318" y="70"/>
                  </a:lnTo>
                  <a:lnTo>
                    <a:pt x="316" y="68"/>
                  </a:lnTo>
                  <a:lnTo>
                    <a:pt x="311" y="66"/>
                  </a:lnTo>
                  <a:lnTo>
                    <a:pt x="303" y="64"/>
                  </a:lnTo>
                  <a:lnTo>
                    <a:pt x="293" y="64"/>
                  </a:lnTo>
                  <a:lnTo>
                    <a:pt x="282" y="66"/>
                  </a:lnTo>
                  <a:lnTo>
                    <a:pt x="270" y="70"/>
                  </a:lnTo>
                  <a:lnTo>
                    <a:pt x="245" y="75"/>
                  </a:lnTo>
                  <a:lnTo>
                    <a:pt x="235" y="79"/>
                  </a:lnTo>
                  <a:lnTo>
                    <a:pt x="225" y="81"/>
                  </a:lnTo>
                  <a:lnTo>
                    <a:pt x="218" y="85"/>
                  </a:lnTo>
                  <a:lnTo>
                    <a:pt x="212" y="85"/>
                  </a:lnTo>
                  <a:lnTo>
                    <a:pt x="204" y="95"/>
                  </a:lnTo>
                  <a:lnTo>
                    <a:pt x="196" y="103"/>
                  </a:lnTo>
                  <a:lnTo>
                    <a:pt x="188" y="106"/>
                  </a:lnTo>
                  <a:lnTo>
                    <a:pt x="179" y="106"/>
                  </a:lnTo>
                  <a:lnTo>
                    <a:pt x="171" y="106"/>
                  </a:lnTo>
                  <a:lnTo>
                    <a:pt x="161" y="103"/>
                  </a:lnTo>
                  <a:lnTo>
                    <a:pt x="152" y="99"/>
                  </a:lnTo>
                  <a:lnTo>
                    <a:pt x="144" y="93"/>
                  </a:lnTo>
                  <a:lnTo>
                    <a:pt x="134" y="85"/>
                  </a:lnTo>
                  <a:lnTo>
                    <a:pt x="126" y="77"/>
                  </a:lnTo>
                  <a:lnTo>
                    <a:pt x="113" y="60"/>
                  </a:lnTo>
                  <a:lnTo>
                    <a:pt x="107" y="52"/>
                  </a:lnTo>
                  <a:lnTo>
                    <a:pt x="103" y="42"/>
                  </a:lnTo>
                  <a:lnTo>
                    <a:pt x="101" y="37"/>
                  </a:lnTo>
                  <a:lnTo>
                    <a:pt x="99" y="29"/>
                  </a:lnTo>
                  <a:lnTo>
                    <a:pt x="86" y="19"/>
                  </a:lnTo>
                  <a:lnTo>
                    <a:pt x="72" y="11"/>
                  </a:lnTo>
                  <a:lnTo>
                    <a:pt x="60" y="8"/>
                  </a:lnTo>
                  <a:lnTo>
                    <a:pt x="51" y="4"/>
                  </a:lnTo>
                  <a:lnTo>
                    <a:pt x="41" y="2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20" y="4"/>
                  </a:lnTo>
                  <a:lnTo>
                    <a:pt x="16" y="8"/>
                  </a:lnTo>
                  <a:lnTo>
                    <a:pt x="12" y="13"/>
                  </a:lnTo>
                  <a:lnTo>
                    <a:pt x="10" y="21"/>
                  </a:lnTo>
                  <a:lnTo>
                    <a:pt x="10" y="27"/>
                  </a:lnTo>
                  <a:lnTo>
                    <a:pt x="12" y="37"/>
                  </a:lnTo>
                  <a:lnTo>
                    <a:pt x="16" y="48"/>
                  </a:lnTo>
                  <a:lnTo>
                    <a:pt x="20" y="60"/>
                  </a:lnTo>
                  <a:lnTo>
                    <a:pt x="27" y="72"/>
                  </a:lnTo>
                  <a:lnTo>
                    <a:pt x="33" y="83"/>
                  </a:lnTo>
                  <a:lnTo>
                    <a:pt x="41" y="97"/>
                  </a:lnTo>
                  <a:lnTo>
                    <a:pt x="57" y="120"/>
                  </a:lnTo>
                  <a:lnTo>
                    <a:pt x="74" y="143"/>
                  </a:lnTo>
                  <a:lnTo>
                    <a:pt x="93" y="165"/>
                  </a:lnTo>
                  <a:lnTo>
                    <a:pt x="60" y="182"/>
                  </a:lnTo>
                  <a:lnTo>
                    <a:pt x="45" y="190"/>
                  </a:lnTo>
                  <a:lnTo>
                    <a:pt x="31" y="200"/>
                  </a:lnTo>
                  <a:lnTo>
                    <a:pt x="20" y="211"/>
                  </a:lnTo>
                  <a:lnTo>
                    <a:pt x="10" y="225"/>
                  </a:lnTo>
                  <a:lnTo>
                    <a:pt x="2" y="238"/>
                  </a:lnTo>
                  <a:lnTo>
                    <a:pt x="0" y="248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57" y="2996953"/>
            <a:ext cx="3465043" cy="3861048"/>
          </a:xfrm>
          <a:prstGeom prst="rect">
            <a:avLst/>
          </a:prstGeom>
        </p:spPr>
      </p:pic>
      <p:sp>
        <p:nvSpPr>
          <p:cNvPr id="7170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-31830" y="692696"/>
            <a:ext cx="8533456" cy="5019203"/>
          </a:xfrm>
          <a:prstGeom prst="irregularSeal2">
            <a:avLst/>
          </a:prstGeom>
          <a:solidFill>
            <a:srgbClr val="6699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zh-TW" altLang="en-US" sz="3600" kern="1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試觀察以下圖畫，說明為何這樣做</a:t>
            </a:r>
            <a:r>
              <a:rPr lang="zh-TW" altLang="en-US" sz="3600" kern="120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會增加經由</a:t>
            </a:r>
            <a:r>
              <a:rPr lang="zh-TW" altLang="en-US" sz="3600" kern="1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飲食染病的</a:t>
            </a:r>
            <a:r>
              <a:rPr lang="zh-TW" altLang="en-US" sz="3600" kern="1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風險呢</a:t>
            </a:r>
            <a:r>
              <a:rPr lang="zh-TW" altLang="en-US" sz="3600" kern="1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:\HildaMa\Share\to vera\storybook graphics scan Feb2006\colored_ppt size_120dpi\pic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0" b="10156"/>
          <a:stretch/>
        </p:blipFill>
        <p:spPr bwMode="auto">
          <a:xfrm>
            <a:off x="467544" y="764704"/>
            <a:ext cx="8676456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-468560" y="-63500"/>
            <a:ext cx="4680198" cy="4634746"/>
          </a:xfrm>
          <a:prstGeom prst="irregularSeal2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食物未經徹底煮</a:t>
            </a:r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熱，未能將細菌殺死</a:t>
            </a:r>
            <a:endParaRPr lang="zh-TW" altLang="en-US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圓角矩形圖說文字 3"/>
          <p:cNvSpPr/>
          <p:nvPr/>
        </p:nvSpPr>
        <p:spPr bwMode="auto">
          <a:xfrm>
            <a:off x="5652120" y="1205891"/>
            <a:ext cx="2448272" cy="1151547"/>
          </a:xfrm>
          <a:prstGeom prst="wedgeRoundRectCallout">
            <a:avLst>
              <a:gd name="adj1" fmla="val -67187"/>
              <a:gd name="adj2" fmla="val 3647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家人已久等，</a:t>
            </a:r>
            <a:endParaRPr kumimoji="1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要快快上碟。</a:t>
            </a:r>
            <a:endParaRPr kumimoji="1" lang="zh-HK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:\HildaMa\Share\to vera\storybook graphics scan Feb2006\colored_ppt size_120dpi\pic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746125"/>
            <a:ext cx="8640762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-457200" y="-354013"/>
            <a:ext cx="3805238" cy="2420938"/>
          </a:xfrm>
          <a:prstGeom prst="irregularSeal2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熟食翻熱不足</a:t>
            </a:r>
          </a:p>
        </p:txBody>
      </p:sp>
      <p:sp>
        <p:nvSpPr>
          <p:cNvPr id="2" name="圓角矩形圖說文字 1"/>
          <p:cNvSpPr/>
          <p:nvPr/>
        </p:nvSpPr>
        <p:spPr bwMode="auto">
          <a:xfrm>
            <a:off x="3779912" y="5733256"/>
            <a:ext cx="2376264" cy="648072"/>
          </a:xfrm>
          <a:prstGeom prst="wedgeRoundRectCallout">
            <a:avLst>
              <a:gd name="adj1" fmla="val 70333"/>
              <a:gd name="adj2" fmla="val -64486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最緊要快！</a:t>
            </a:r>
            <a:endParaRPr kumimoji="1" lang="zh-HK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:\HildaMa\Share\to vera\storybook graphics scan Feb2006\colored_ppt size_120dpi\pic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0" y="731598"/>
            <a:ext cx="8661300" cy="612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-180528" y="-81780"/>
            <a:ext cx="5112568" cy="3366763"/>
            <a:chOff x="-180528" y="-81780"/>
            <a:chExt cx="5112568" cy="3366763"/>
          </a:xfrm>
        </p:grpSpPr>
        <p:sp>
          <p:nvSpPr>
            <p:cNvPr id="11267" name="AutoShape 3"/>
            <p:cNvSpPr>
              <a:spLocks noChangeArrowheads="1"/>
            </p:cNvSpPr>
            <p:nvPr/>
          </p:nvSpPr>
          <p:spPr bwMode="auto">
            <a:xfrm>
              <a:off x="-180528" y="-81780"/>
              <a:ext cx="5112568" cy="3366763"/>
            </a:xfrm>
            <a:prstGeom prst="irregularSeal2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 rot="19799587">
              <a:off x="659573" y="816770"/>
              <a:ext cx="321743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zh-TW" altLang="en-US" sz="32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熟食超過兩小時存放在攝氏</a:t>
              </a:r>
              <a:r>
                <a:rPr lang="en-US" altLang="zh-TW" sz="32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4</a:t>
              </a:r>
              <a:r>
                <a:rPr lang="zh-TW" altLang="en-US" sz="32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至</a:t>
              </a:r>
              <a:r>
                <a:rPr lang="en-US" altLang="zh-TW" sz="32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60</a:t>
              </a:r>
              <a:r>
                <a:rPr lang="zh-TW" altLang="en-US" sz="32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度之間</a:t>
              </a:r>
            </a:p>
          </p:txBody>
        </p:sp>
      </p:grpSp>
      <p:sp>
        <p:nvSpPr>
          <p:cNvPr id="6" name="圓角矩形圖說文字 5"/>
          <p:cNvSpPr/>
          <p:nvPr/>
        </p:nvSpPr>
        <p:spPr bwMode="auto">
          <a:xfrm>
            <a:off x="4813350" y="4909526"/>
            <a:ext cx="1944216" cy="1080120"/>
          </a:xfrm>
          <a:prstGeom prst="wedgeRoundRectCallout">
            <a:avLst>
              <a:gd name="adj1" fmla="val 70518"/>
              <a:gd name="adj2" fmla="val -1118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過了兩個小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仍未吃！</a:t>
            </a:r>
            <a:endParaRPr kumimoji="1" lang="zh-HK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82700" y="6396335"/>
            <a:ext cx="86613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細菌在攝氏</a:t>
            </a:r>
            <a:r>
              <a:rPr lang="en-US" altLang="zh-TW" dirty="0" smtClean="0"/>
              <a:t>4</a:t>
            </a:r>
            <a:r>
              <a:rPr lang="zh-TW" altLang="en-US" dirty="0" smtClean="0"/>
              <a:t>至</a:t>
            </a:r>
            <a:r>
              <a:rPr lang="en-US" altLang="zh-TW" dirty="0" smtClean="0"/>
              <a:t>60</a:t>
            </a:r>
            <a:r>
              <a:rPr lang="zh-TW" altLang="en-US" dirty="0" smtClean="0"/>
              <a:t>度之間生長速度很快。</a:t>
            </a:r>
            <a:endParaRPr lang="zh-H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26" descr="P:\HildaMa\Share\to vera\storybook graphics scan Feb2006\colored_ppt size_120dpi\pic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746125"/>
            <a:ext cx="8640762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圖說文字 3"/>
          <p:cNvSpPr/>
          <p:nvPr/>
        </p:nvSpPr>
        <p:spPr bwMode="auto">
          <a:xfrm>
            <a:off x="4427984" y="251358"/>
            <a:ext cx="2016224" cy="989533"/>
          </a:xfrm>
          <a:prstGeom prst="wedgeRoundRectCallout">
            <a:avLst>
              <a:gd name="adj1" fmla="val 60240"/>
              <a:gd name="adj2" fmla="val 31929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晚餐經已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預備好！</a:t>
            </a:r>
            <a:endParaRPr kumimoji="1" lang="zh-HK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4823619" y="4365104"/>
            <a:ext cx="5184576" cy="2681953"/>
            <a:chOff x="4823619" y="4365104"/>
            <a:chExt cx="5184576" cy="2681953"/>
          </a:xfrm>
        </p:grpSpPr>
        <p:sp>
          <p:nvSpPr>
            <p:cNvPr id="9219" name="AutoShape 1027"/>
            <p:cNvSpPr>
              <a:spLocks noChangeArrowheads="1"/>
            </p:cNvSpPr>
            <p:nvPr/>
          </p:nvSpPr>
          <p:spPr bwMode="auto">
            <a:xfrm>
              <a:off x="4823619" y="4365104"/>
              <a:ext cx="5184576" cy="2681953"/>
            </a:xfrm>
            <a:prstGeom prst="irregularSeal2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 rot="20787362">
              <a:off x="5501823" y="5007547"/>
              <a:ext cx="334878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過早配製食物，使食物放涼滋生細菌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0"/>
            <a:ext cx="5652120" cy="6378822"/>
          </a:xfrm>
          <a:prstGeom prst="rect">
            <a:avLst/>
          </a:prstGeom>
        </p:spPr>
      </p:pic>
      <p:sp>
        <p:nvSpPr>
          <p:cNvPr id="4" name="圓角矩形圖說文字 3"/>
          <p:cNvSpPr/>
          <p:nvPr/>
        </p:nvSpPr>
        <p:spPr bwMode="auto">
          <a:xfrm>
            <a:off x="6839164" y="548680"/>
            <a:ext cx="2090408" cy="1080120"/>
          </a:xfrm>
          <a:prstGeom prst="wedgeRoundRectCallout">
            <a:avLst>
              <a:gd name="adj1" fmla="val -42089"/>
              <a:gd name="adj2" fmla="val 90467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我的蛋糕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在哪裏？</a:t>
            </a:r>
            <a:endParaRPr kumimoji="1" lang="zh-HK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-324544" y="188640"/>
            <a:ext cx="5341168" cy="5578323"/>
            <a:chOff x="-689727" y="-282942"/>
            <a:chExt cx="4680520" cy="4320480"/>
          </a:xfrm>
        </p:grpSpPr>
        <p:sp>
          <p:nvSpPr>
            <p:cNvPr id="10243" name="AutoShape 3"/>
            <p:cNvSpPr>
              <a:spLocks noChangeArrowheads="1"/>
            </p:cNvSpPr>
            <p:nvPr/>
          </p:nvSpPr>
          <p:spPr bwMode="auto">
            <a:xfrm>
              <a:off x="-689727" y="-282942"/>
              <a:ext cx="4680520" cy="4320480"/>
            </a:xfrm>
            <a:prstGeom prst="irregularSeal2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356955" y="1111335"/>
              <a:ext cx="2587154" cy="1787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r>
                <a:rPr lang="zh-TW" altLang="en-US" sz="36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食物沒</a:t>
              </a:r>
              <a:r>
                <a:rPr lang="zh-TW" altLang="en-US" sz="36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妥善分隔，令熟食和即食食物沾染</a:t>
              </a:r>
              <a:endParaRPr lang="en-US" altLang="zh-TW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 eaLnBrk="1" hangingPunct="1">
                <a:spcBef>
                  <a:spcPts val="0"/>
                </a:spcBef>
              </a:pPr>
              <a:r>
                <a:rPr lang="zh-TW" altLang="en-US" sz="36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細菌</a:t>
              </a:r>
              <a:endPara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457200" y="6423719"/>
            <a:ext cx="8686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生的豬肉、牛肉、禽肉、海鮮和雞蛋會將細菌帶到即食食物上。</a:t>
            </a:r>
            <a:endParaRPr lang="zh-H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新細明體" charset="-12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Designs\Nature.pot</Template>
  <TotalTime>994</TotalTime>
  <Words>1008</Words>
  <Application>Microsoft Office PowerPoint</Application>
  <PresentationFormat>如螢幕大小 (4:3)</PresentationFormat>
  <Paragraphs>112</Paragraphs>
  <Slides>21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8" baseType="lpstr">
      <vt:lpstr>微軟正黑體</vt:lpstr>
      <vt:lpstr>新細明體</vt:lpstr>
      <vt:lpstr>標楷體</vt:lpstr>
      <vt:lpstr>Arial</vt:lpstr>
      <vt:lpstr>Times New Roman</vt:lpstr>
      <vt:lpstr>Wingdings</vt:lpstr>
      <vt:lpstr>Nature</vt:lpstr>
      <vt:lpstr>PowerPoint 簡報</vt:lpstr>
      <vt:lpstr>PowerPoint 簡報</vt:lpstr>
      <vt:lpstr>經飲食傳播的疾病的症狀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CUHK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香港中文大學健康教育及促進健康中心</dc:creator>
  <cp:lastModifiedBy>Vera</cp:lastModifiedBy>
  <cp:revision>233</cp:revision>
  <dcterms:created xsi:type="dcterms:W3CDTF">2006-02-28T09:42:07Z</dcterms:created>
  <dcterms:modified xsi:type="dcterms:W3CDTF">2018-10-15T07:16:18Z</dcterms:modified>
</cp:coreProperties>
</file>